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17"/>
  </p:notesMasterIdLst>
  <p:sldIdLst>
    <p:sldId id="259" r:id="rId2"/>
    <p:sldId id="350" r:id="rId3"/>
    <p:sldId id="424" r:id="rId4"/>
    <p:sldId id="411" r:id="rId5"/>
    <p:sldId id="433" r:id="rId6"/>
    <p:sldId id="432" r:id="rId7"/>
    <p:sldId id="420" r:id="rId8"/>
    <p:sldId id="421" r:id="rId9"/>
    <p:sldId id="412" r:id="rId10"/>
    <p:sldId id="434" r:id="rId11"/>
    <p:sldId id="414" r:id="rId12"/>
    <p:sldId id="416" r:id="rId13"/>
    <p:sldId id="427" r:id="rId14"/>
    <p:sldId id="431" r:id="rId15"/>
    <p:sldId id="364" r:id="rId16"/>
  </p:sldIdLst>
  <p:sldSz cx="12192000" cy="6858000"/>
  <p:notesSz cx="6810375" cy="9942513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1888">
          <p15:clr>
            <a:srgbClr val="A4A3A4"/>
          </p15:clr>
        </p15:guide>
        <p15:guide id="5" pos="211">
          <p15:clr>
            <a:srgbClr val="A4A3A4"/>
          </p15:clr>
        </p15:guide>
        <p15:guide id="6" pos="7446" userDrawn="1">
          <p15:clr>
            <a:srgbClr val="A4A3A4"/>
          </p15:clr>
        </p15:guide>
        <p15:guide id="7" pos="6955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491FF"/>
    <a:srgbClr val="FFFFFF"/>
    <a:srgbClr val="00A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3" autoAdjust="0"/>
    <p:restoredTop sz="94660"/>
  </p:normalViewPr>
  <p:slideViewPr>
    <p:cSldViewPr>
      <p:cViewPr varScale="1">
        <p:scale>
          <a:sx n="81" d="100"/>
          <a:sy n="81" d="100"/>
        </p:scale>
        <p:origin x="706" y="72"/>
      </p:cViewPr>
      <p:guideLst>
        <p:guide orient="horz" pos="210"/>
        <p:guide orient="horz" pos="981"/>
        <p:guide orient="horz" pos="3838"/>
        <p:guide orient="horz" pos="1888"/>
        <p:guide pos="211"/>
        <p:guide pos="7446"/>
        <p:guide pos="69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fld id="{80AD6230-35D5-4CDF-8FAD-B5EAC575EF9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fld id="{CAA2A421-727C-49B1-A098-B72775503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0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  <a:sym typeface="Segoe UI" panose="020B05020402040202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  <a:sym typeface="Segoe UI" panose="020B05020402040202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  <a:sym typeface="Segoe UI" panose="020B05020402040202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  <a:sym typeface="Segoe UI" panose="020B05020402040202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  <a:sym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4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FD8C-2FFE-3B46-B5C1-DF71A771A35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2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FD8C-2FFE-3B46-B5C1-DF71A771A35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07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2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9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40EC-D7E6-4560-83F9-F4B5F2AB5A9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8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FD8C-2FFE-3B46-B5C1-DF71A771A35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6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7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FD8C-2FFE-3B46-B5C1-DF71A771A35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69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9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421-727C-49B1-A098-B727755037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FD8C-2FFE-3B46-B5C1-DF71A771A35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19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21045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"/>
            <a:ext cx="121928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2000" y="810000"/>
            <a:ext cx="8932800" cy="1107996"/>
          </a:xfrm>
          <a:noFill/>
        </p:spPr>
        <p:txBody>
          <a:bodyPr vert="horz" anchor="t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Concise title </a:t>
            </a:r>
            <a:br>
              <a:rPr lang="en-US" dirty="0"/>
            </a:br>
            <a:r>
              <a:rPr lang="en-US" dirty="0"/>
              <a:t>for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2000" y="1990801"/>
            <a:ext cx="8932800" cy="276999"/>
          </a:xfrm>
          <a:noFill/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Additional subline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2000" y="2710801"/>
            <a:ext cx="8932800" cy="430887"/>
          </a:xfrm>
          <a:noFill/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180000" indent="0">
              <a:buNone/>
              <a:defRPr sz="1400">
                <a:solidFill>
                  <a:schemeClr val="bg1"/>
                </a:solidFill>
              </a:defRPr>
            </a:lvl2pPr>
            <a:lvl3pPr marL="360000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 |  Name of speaker</a:t>
            </a:r>
            <a:br>
              <a:rPr lang="en-US" dirty="0"/>
            </a:br>
            <a:r>
              <a:rPr lang="en-US" dirty="0"/>
              <a:t>Sender: </a:t>
            </a:r>
            <a:r>
              <a:rPr lang="en-US" dirty="0" err="1"/>
              <a:t>thyssenkrupp</a:t>
            </a:r>
            <a:r>
              <a:rPr lang="en-US" dirty="0"/>
              <a:t> + BA (optional additional management structure/not legal entity)</a:t>
            </a:r>
          </a:p>
        </p:txBody>
      </p:sp>
    </p:spTree>
    <p:extLst>
      <p:ext uri="{BB962C8B-B14F-4D97-AF65-F5344CB8AC3E}">
        <p14:creationId xmlns:p14="http://schemas.microsoft.com/office/powerpoint/2010/main" val="346316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016676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"/>
            <a:ext cx="121928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2000" y="810000"/>
            <a:ext cx="8932800" cy="1107996"/>
          </a:xfrm>
          <a:noFill/>
        </p:spPr>
        <p:txBody>
          <a:bodyPr vert="horz" anchor="t" anchorCtr="0"/>
          <a:lstStyle>
            <a:lvl1pPr>
              <a:defRPr sz="360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Concise title </a:t>
            </a:r>
            <a:br>
              <a:rPr lang="en-US" dirty="0"/>
            </a:br>
            <a:r>
              <a:rPr lang="en-US" dirty="0"/>
              <a:t>for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2000" y="1990801"/>
            <a:ext cx="8932800" cy="276999"/>
          </a:xfrm>
          <a:noFill/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Additional subline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2000" y="2710801"/>
            <a:ext cx="8932800" cy="430887"/>
          </a:xfrm>
          <a:noFill/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180000" indent="0">
              <a:buNone/>
              <a:defRPr sz="1400">
                <a:solidFill>
                  <a:schemeClr val="bg1"/>
                </a:solidFill>
              </a:defRPr>
            </a:lvl2pPr>
            <a:lvl3pPr marL="360000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 |  Name of speaker</a:t>
            </a:r>
            <a:br>
              <a:rPr lang="en-US" dirty="0"/>
            </a:br>
            <a:r>
              <a:rPr lang="en-US" dirty="0"/>
              <a:t>Sender: </a:t>
            </a:r>
            <a:r>
              <a:rPr lang="en-US" dirty="0" err="1"/>
              <a:t>thyssenkrupp</a:t>
            </a:r>
            <a:r>
              <a:rPr lang="en-US" dirty="0"/>
              <a:t> + BA (optional additional management structure/not legal entity)</a:t>
            </a:r>
          </a:p>
        </p:txBody>
      </p:sp>
    </p:spTree>
    <p:extLst>
      <p:ext uri="{BB962C8B-B14F-4D97-AF65-F5344CB8AC3E}">
        <p14:creationId xmlns:p14="http://schemas.microsoft.com/office/powerpoint/2010/main" val="50229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title 1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93196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9" b="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803"/>
            <a:ext cx="11660083" cy="27252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999" y="5302801"/>
            <a:ext cx="8995200" cy="430887"/>
          </a:xfrm>
          <a:noFill/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180000" indent="0">
              <a:buNone/>
              <a:defRPr sz="1400">
                <a:solidFill>
                  <a:schemeClr val="bg1"/>
                </a:solidFill>
              </a:defRPr>
            </a:lvl2pPr>
            <a:lvl3pPr marL="360000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 |  Name of speaker</a:t>
            </a:r>
            <a:br>
              <a:rPr lang="en-US" dirty="0"/>
            </a:br>
            <a:r>
              <a:rPr lang="en-US" dirty="0"/>
              <a:t>Sender: </a:t>
            </a:r>
            <a:r>
              <a:rPr lang="en-US" dirty="0" err="1"/>
              <a:t>thyssenkrupp</a:t>
            </a:r>
            <a:r>
              <a:rPr lang="en-US" dirty="0"/>
              <a:t> + BA (optional additional management structure/not legal entity)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52000" y="4870801"/>
            <a:ext cx="8995200" cy="249299"/>
          </a:xfrm>
          <a:noFill/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Additional subline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52000" y="4035601"/>
            <a:ext cx="8995200" cy="830997"/>
          </a:xfrm>
          <a:noFill/>
        </p:spPr>
        <p:txBody>
          <a:bodyPr vert="horz" anchor="t" anchorCtr="0"/>
          <a:lstStyle>
            <a:lvl1pPr>
              <a:lnSpc>
                <a:spcPct val="90000"/>
              </a:lnSpc>
              <a:defRPr sz="3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/>
              <a:t>Presentation title – photo </a:t>
            </a:r>
            <a:r>
              <a:rPr lang="en-US" dirty="0"/>
              <a:t>can be replaced in the master (</a:t>
            </a:r>
            <a:r>
              <a:rPr lang="en-US"/>
              <a:t>tk Picture Language)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8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title 3 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108793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descr="Ein Bild, das Wirbellose, Wurm enthält.&#10;&#10;Automatisch generierte Beschreibung">
            <a:extLst>
              <a:ext uri="{FF2B5EF4-FFF2-40B4-BE49-F238E27FC236}">
                <a16:creationId xmlns:a16="http://schemas.microsoft.com/office/drawing/2014/main" id="{C8FF916D-8A6F-B3F7-BD62-D7018C5ED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708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655200"/>
            <a:ext cx="6840555" cy="621612"/>
          </a:xfrm>
          <a:solidFill>
            <a:schemeClr val="accent5"/>
          </a:solidFill>
        </p:spPr>
        <p:txBody>
          <a:bodyPr vert="horz" wrap="none" lIns="648000" tIns="79200" rIns="648000" bIns="79200" anchor="b">
            <a:spAutoFit/>
          </a:bodyPr>
          <a:lstStyle>
            <a:lvl1pPr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/>
              <a:t>Presentation title – photo can 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1350000"/>
            <a:ext cx="8784742" cy="621612"/>
          </a:xfrm>
          <a:solidFill>
            <a:schemeClr val="accent5"/>
          </a:solidFill>
        </p:spPr>
        <p:txBody>
          <a:bodyPr wrap="none" lIns="648000" tIns="79200" rIns="648000" bIns="79200">
            <a:sp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replaced </a:t>
            </a:r>
            <a:r>
              <a:rPr lang="en-US" dirty="0"/>
              <a:t>in the master (</a:t>
            </a:r>
            <a:r>
              <a:rPr lang="en-US"/>
              <a:t>tk Picture Language)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044800"/>
            <a:ext cx="8232026" cy="634456"/>
          </a:xfrm>
          <a:solidFill>
            <a:schemeClr val="accent5"/>
          </a:solidFill>
        </p:spPr>
        <p:txBody>
          <a:bodyPr wrap="none" lIns="648000" tIns="100800" rIns="648000" bIns="10080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180000" indent="0">
              <a:buNone/>
              <a:defRPr sz="1400">
                <a:solidFill>
                  <a:schemeClr val="bg1"/>
                </a:solidFill>
              </a:defRPr>
            </a:lvl2pPr>
            <a:lvl3pPr marL="360000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 |  Name of speaker</a:t>
            </a:r>
            <a:br>
              <a:rPr lang="en-US" dirty="0"/>
            </a:br>
            <a:r>
              <a:rPr lang="en-US" dirty="0"/>
              <a:t>Sender: </a:t>
            </a:r>
            <a:r>
              <a:rPr lang="en-US" dirty="0" err="1"/>
              <a:t>thyssenkrupp</a:t>
            </a:r>
            <a:r>
              <a:rPr lang="en-US" dirty="0"/>
              <a:t> + BA (optional additional management structure/not legal entity)</a:t>
            </a:r>
          </a:p>
        </p:txBody>
      </p:sp>
    </p:spTree>
    <p:extLst>
      <p:ext uri="{BB962C8B-B14F-4D97-AF65-F5344CB8AC3E}">
        <p14:creationId xmlns:p14="http://schemas.microsoft.com/office/powerpoint/2010/main" val="276312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57260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259200"/>
            <a:ext cx="11520000" cy="338554"/>
          </a:xfrm>
        </p:spPr>
        <p:txBody>
          <a:bodyPr vert="horz"/>
          <a:lstStyle>
            <a:lvl1pPr>
              <a:defRPr baseline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Headline for max two lines tk Brand Blue (Subline one line only 18 pt grey)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999" y="6163200"/>
            <a:ext cx="10704000" cy="144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aseline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Placeholder for sources and footnote: footnotes are numbered (no *) </a:t>
            </a:r>
          </a:p>
        </p:txBody>
      </p:sp>
    </p:spTree>
    <p:extLst>
      <p:ext uri="{BB962C8B-B14F-4D97-AF65-F5344CB8AC3E}">
        <p14:creationId xmlns:p14="http://schemas.microsoft.com/office/powerpoint/2010/main" val="200049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headline + 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85B6048-5BEE-6DD4-3F55-414BCC4075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37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Headline for max two lines </a:t>
            </a:r>
            <a:r>
              <a:rPr lang="en-US" dirty="0" err="1"/>
              <a:t>tk</a:t>
            </a:r>
            <a:r>
              <a:rPr lang="en-US" dirty="0"/>
              <a:t> Brand Blue (Subline one line only 18 </a:t>
            </a:r>
            <a:r>
              <a:rPr lang="en-US" dirty="0" err="1"/>
              <a:t>pt</a:t>
            </a:r>
            <a:r>
              <a:rPr lang="en-US" dirty="0"/>
              <a:t> grey)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1200" y="1522799"/>
            <a:ext cx="5519973" cy="4536000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999" y="6163200"/>
            <a:ext cx="10704000" cy="144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aseline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Placeholder for sources and footnote: footnotes are numbered (no *) </a:t>
            </a:r>
          </a:p>
        </p:txBody>
      </p:sp>
    </p:spTree>
    <p:extLst>
      <p:ext uri="{BB962C8B-B14F-4D97-AF65-F5344CB8AC3E}">
        <p14:creationId xmlns:p14="http://schemas.microsoft.com/office/powerpoint/2010/main" val="172644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k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71122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think-cell Folie" r:id="rId4" imgW="344" imgH="344" progId="TCLayout.ActiveDocument.1">
                  <p:embed/>
                </p:oleObj>
              </mc:Choice>
              <mc:Fallback>
                <p:oleObj name="think-cell Folie" r:id="rId4" imgW="344" imgH="344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Headline for max two lines </a:t>
            </a:r>
            <a:r>
              <a:rPr lang="en-US" dirty="0" err="1"/>
              <a:t>tk</a:t>
            </a:r>
            <a:r>
              <a:rPr lang="en-US" dirty="0"/>
              <a:t> Brand Blue (Subline one line only 18 </a:t>
            </a:r>
            <a:r>
              <a:rPr lang="en-US" dirty="0" err="1"/>
              <a:t>pt</a:t>
            </a:r>
            <a:r>
              <a:rPr lang="en-US" dirty="0"/>
              <a:t> grey)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999" y="6163200"/>
            <a:ext cx="10704000" cy="144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aseline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Placeholder for sources and footnote: footnotes are numbered (no *) </a:t>
            </a:r>
          </a:p>
        </p:txBody>
      </p:sp>
    </p:spTree>
    <p:extLst>
      <p:ext uri="{BB962C8B-B14F-4D97-AF65-F5344CB8AC3E}">
        <p14:creationId xmlns:p14="http://schemas.microsoft.com/office/powerpoint/2010/main" val="90359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k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FED853C-EF5E-5C6B-CD7D-59B3B4BD27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7436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6164399"/>
            <a:ext cx="10706097" cy="144922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  <a:defRPr lang="de-DE" sz="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180975" indent="0">
              <a:buNone/>
              <a:defRPr lang="de-DE" sz="800" dirty="0" smtClean="0">
                <a:solidFill>
                  <a:schemeClr val="tx2"/>
                </a:solidFill>
              </a:defRPr>
            </a:lvl2pPr>
            <a:lvl3pPr marL="361950" indent="0">
              <a:buNone/>
              <a:defRPr lang="de-DE" sz="800" dirty="0" smtClean="0">
                <a:solidFill>
                  <a:schemeClr val="tx2"/>
                </a:solidFill>
              </a:defRPr>
            </a:lvl3pPr>
            <a:lvl4pPr marL="534988" indent="0">
              <a:buNone/>
              <a:defRPr lang="de-DE" sz="800" dirty="0" smtClean="0">
                <a:solidFill>
                  <a:schemeClr val="tx2"/>
                </a:solidFill>
              </a:defRPr>
            </a:lvl4pPr>
            <a:lvl5pPr marL="715962" indent="0">
              <a:buNone/>
              <a:defRPr lang="de-DE" sz="800" dirty="0">
                <a:solidFill>
                  <a:schemeClr val="tx2"/>
                </a:solidFill>
              </a:defRPr>
            </a:lvl5pPr>
          </a:lstStyle>
          <a:p>
            <a:pPr marL="0" lvl="0" indent="0">
              <a:lnSpc>
                <a:spcPct val="100000"/>
              </a:lnSpc>
              <a:buClr>
                <a:schemeClr val="tx2"/>
              </a:buClr>
            </a:pPr>
            <a:r>
              <a:rPr lang="de-DE" dirty="0"/>
              <a:t>Platzhalter Quellenangabe und Fußnote: Fußnoten nummeriert (keine *)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r>
              <a:rPr lang="de-DE" dirty="0"/>
              <a:t>Headline max. zweizeilig 22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tk</a:t>
            </a:r>
            <a:r>
              <a:rPr lang="de-DE" dirty="0"/>
              <a:t> Brand Blue (</a:t>
            </a:r>
            <a:r>
              <a:rPr lang="de-DE" dirty="0" err="1"/>
              <a:t>Subline</a:t>
            </a:r>
            <a:r>
              <a:rPr lang="de-DE" dirty="0"/>
              <a:t> einzeilig 18 </a:t>
            </a:r>
            <a:r>
              <a:rPr lang="de-DE" dirty="0" err="1"/>
              <a:t>pt</a:t>
            </a:r>
            <a:r>
              <a:rPr lang="de-DE" dirty="0"/>
              <a:t> grau)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06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6281116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think-cell Folie" r:id="rId12" imgW="270" imgH="270" progId="TCLayout.ActiveDocument.1">
                  <p:embed/>
                </p:oleObj>
              </mc:Choice>
              <mc:Fallback>
                <p:oleObj name="think-cell Folie" r:id="rId12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259200"/>
            <a:ext cx="11520000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1522799"/>
            <a:ext cx="11520000" cy="45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999" y="6541200"/>
            <a:ext cx="336000" cy="1116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94159-020E-4050-A07E-D2CBBD4BC98F}" type="slidenum">
              <a:rPr lang="en-US" sz="800" smtClean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624000" y="6541200"/>
            <a:ext cx="10416000" cy="1116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|  t</a:t>
            </a:r>
            <a:r>
              <a:rPr lang="de-DE" sz="8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hyssenkrupp</a:t>
            </a:r>
            <a:r>
              <a:rPr lang="de-DE" sz="8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Schulte – System supplier </a:t>
            </a:r>
            <a:r>
              <a:rPr lang="de-DE" sz="8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for</a:t>
            </a:r>
            <a:r>
              <a:rPr lang="de-DE" sz="8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INPROVIA  |  Producer                       |  </a:t>
            </a:r>
            <a:r>
              <a:rPr lang="de-DE" sz="80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10.2022  |  FFU</a:t>
            </a:r>
            <a:r>
              <a:rPr lang="de-DE" sz="800" baseline="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de-DE" sz="800" baseline="0" dirty="0" err="1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synthetic</a:t>
            </a:r>
            <a:r>
              <a:rPr lang="de-DE" sz="800" baseline="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de-DE" sz="800" baseline="0" dirty="0" err="1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sleeper</a:t>
            </a:r>
            <a:r>
              <a:rPr lang="de-DE" sz="800" baseline="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 </a:t>
            </a:r>
            <a:r>
              <a:rPr lang="de-DE" sz="80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|  </a:t>
            </a:r>
            <a:r>
              <a:rPr lang="de-DE" sz="800" dirty="0" err="1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Mgr</a:t>
            </a:r>
            <a:r>
              <a:rPr lang="de-DE" sz="80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.</a:t>
            </a:r>
            <a:r>
              <a:rPr lang="de-DE" sz="800" baseline="0" dirty="0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Jana </a:t>
            </a:r>
            <a:r>
              <a:rPr lang="de-DE" sz="800" baseline="0" dirty="0" err="1">
                <a:solidFill>
                  <a:srgbClr val="78879B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Konikova</a:t>
            </a:r>
            <a:r>
              <a:rPr lang="de-DE" sz="8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</a:p>
        </p:txBody>
      </p:sp>
      <p:pic>
        <p:nvPicPr>
          <p:cNvPr id="5" name="Obrázek 1" descr="C:\Users\latal\Desktop\INPROVIA_logo_png 3600x1600.png">
            <a:extLst>
              <a:ext uri="{FF2B5EF4-FFF2-40B4-BE49-F238E27FC236}">
                <a16:creationId xmlns:a16="http://schemas.microsoft.com/office/drawing/2014/main" id="{DA207FB9-B1E7-0786-4AE8-E08540B26E75}"/>
              </a:ext>
            </a:extLst>
          </p:cNvPr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7101" y="6279492"/>
            <a:ext cx="1138899" cy="507101"/>
          </a:xfrm>
          <a:prstGeom prst="rect">
            <a:avLst/>
          </a:prstGeom>
        </p:spPr>
      </p:pic>
      <p:pic>
        <p:nvPicPr>
          <p:cNvPr id="6" name="Bild 3">
            <a:extLst>
              <a:ext uri="{FF2B5EF4-FFF2-40B4-BE49-F238E27FC236}">
                <a16:creationId xmlns:a16="http://schemas.microsoft.com/office/drawing/2014/main" id="{B2663DDE-9A2F-AB07-F1EC-63C33B676C7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719736" y="6542691"/>
            <a:ext cx="504000" cy="1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3" r:id="rId6"/>
    <p:sldLayoutId id="2147483664" r:id="rId7"/>
    <p:sldLayoutId id="2147483666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accent5"/>
          </a:solidFill>
          <a:latin typeface="Segoe UI" panose="020B0502040204020203" pitchFamily="34" charset="0"/>
          <a:ea typeface="+mj-ea"/>
          <a:cs typeface="Segoe UI" panose="020B0502040204020203" pitchFamily="34" charset="0"/>
          <a:sym typeface="Segoe UI" panose="020B0502040204020203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1pPr>
      <a:lvl2pPr marL="36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2pPr>
      <a:lvl3pPr marL="54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3pPr>
      <a:lvl4pPr marL="72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4pPr>
      <a:lvl5pPr marL="90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5pPr>
      <a:lvl6pPr marL="108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TKTypeMedium" panose="020B06060405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.emf"/><Relationship Id="rId11" Type="http://schemas.openxmlformats.org/officeDocument/2006/relationships/image" Target="../media/image40.jpe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47.emf"/><Relationship Id="rId18" Type="http://schemas.openxmlformats.org/officeDocument/2006/relationships/image" Target="../media/image5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46.emf"/><Relationship Id="rId17" Type="http://schemas.openxmlformats.org/officeDocument/2006/relationships/image" Target="../media/image51.emf"/><Relationship Id="rId2" Type="http://schemas.openxmlformats.org/officeDocument/2006/relationships/tags" Target="../tags/tag22.xml"/><Relationship Id="rId16" Type="http://schemas.openxmlformats.org/officeDocument/2006/relationships/image" Target="../media/image50.e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.emf"/><Relationship Id="rId11" Type="http://schemas.openxmlformats.org/officeDocument/2006/relationships/image" Target="../media/image45.emf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emf"/><Relationship Id="rId1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4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12.xml"/><Relationship Id="rId16" Type="http://schemas.openxmlformats.org/officeDocument/2006/relationships/image" Target="../media/image19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.emf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3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emf"/><Relationship Id="rId11" Type="http://schemas.openxmlformats.org/officeDocument/2006/relationships/image" Target="../media/image19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11" Type="http://schemas.openxmlformats.org/officeDocument/2006/relationships/image" Target="../media/image19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.emf"/><Relationship Id="rId11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37A0D61-96B9-F9F6-223A-457986D63B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5456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9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ázek 1" descr="C:\Users\latal\Desktop\INPROVIA_logo_png 3600x1600.png">
            <a:extLst>
              <a:ext uri="{FF2B5EF4-FFF2-40B4-BE49-F238E27FC236}">
                <a16:creationId xmlns:a16="http://schemas.microsoft.com/office/drawing/2014/main" id="{81F9E0BA-F4F0-E203-0B75-A9785CD5E4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5517232"/>
            <a:ext cx="1498318" cy="6216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FEED3887-A39E-469C-949D-CF3A7F38BA17}"/>
              </a:ext>
            </a:extLst>
          </p:cNvPr>
          <p:cNvSpPr/>
          <p:nvPr/>
        </p:nvSpPr>
        <p:spPr>
          <a:xfrm>
            <a:off x="1127448" y="368660"/>
            <a:ext cx="7636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4000" b="1" dirty="0">
                <a:solidFill>
                  <a:schemeClr val="bg1"/>
                </a:solidFill>
              </a:rPr>
              <a:t>FFU </a:t>
            </a:r>
            <a:r>
              <a:rPr lang="cs-CZ" sz="4000" b="1" dirty="0">
                <a:solidFill>
                  <a:schemeClr val="bg1"/>
                </a:solidFill>
              </a:rPr>
              <a:t>kompozitní železniční pražec </a:t>
            </a:r>
            <a:endParaRPr lang="en-US" altLang="de-DE" sz="4000" b="1" dirty="0">
              <a:solidFill>
                <a:schemeClr val="bg1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7E23A50E-016F-4FAB-A7D9-83542AC743B9}"/>
              </a:ext>
            </a:extLst>
          </p:cNvPr>
          <p:cNvSpPr/>
          <p:nvPr/>
        </p:nvSpPr>
        <p:spPr>
          <a:xfrm>
            <a:off x="1127448" y="11967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de-DE" sz="2800" dirty="0" err="1">
                <a:solidFill>
                  <a:schemeClr val="bg1"/>
                </a:solidFill>
              </a:rPr>
              <a:t>F</a:t>
            </a:r>
            <a:r>
              <a:rPr lang="cs-CZ" altLang="de-DE" sz="2000" dirty="0" err="1">
                <a:solidFill>
                  <a:schemeClr val="bg1"/>
                </a:solidFill>
              </a:rPr>
              <a:t>iber</a:t>
            </a:r>
            <a:r>
              <a:rPr lang="cs-CZ" altLang="de-DE" sz="2000" dirty="0">
                <a:solidFill>
                  <a:schemeClr val="bg1"/>
                </a:solidFill>
              </a:rPr>
              <a:t> </a:t>
            </a:r>
            <a:r>
              <a:rPr lang="cs-CZ" altLang="de-DE" sz="2000" dirty="0" err="1">
                <a:solidFill>
                  <a:schemeClr val="bg1"/>
                </a:solidFill>
              </a:rPr>
              <a:t>reinforced</a:t>
            </a:r>
            <a:r>
              <a:rPr lang="cs-CZ" altLang="de-DE" sz="2000" dirty="0">
                <a:solidFill>
                  <a:schemeClr val="bg1"/>
                </a:solidFill>
              </a:rPr>
              <a:t> </a:t>
            </a:r>
            <a:r>
              <a:rPr lang="cs-CZ" altLang="de-DE" sz="2800" dirty="0" err="1">
                <a:solidFill>
                  <a:schemeClr val="bg1"/>
                </a:solidFill>
              </a:rPr>
              <a:t>F</a:t>
            </a:r>
            <a:r>
              <a:rPr lang="cs-CZ" altLang="de-DE" sz="2000" dirty="0" err="1">
                <a:solidFill>
                  <a:schemeClr val="bg1"/>
                </a:solidFill>
              </a:rPr>
              <a:t>oamed</a:t>
            </a:r>
            <a:r>
              <a:rPr lang="cs-CZ" altLang="de-DE" sz="2000" dirty="0">
                <a:solidFill>
                  <a:schemeClr val="bg1"/>
                </a:solidFill>
              </a:rPr>
              <a:t> </a:t>
            </a:r>
            <a:r>
              <a:rPr lang="cs-CZ" altLang="de-DE" sz="2800" dirty="0" err="1">
                <a:solidFill>
                  <a:schemeClr val="bg1"/>
                </a:solidFill>
              </a:rPr>
              <a:t>u</a:t>
            </a:r>
            <a:r>
              <a:rPr lang="cs-CZ" altLang="de-DE" sz="2000" dirty="0" err="1">
                <a:solidFill>
                  <a:schemeClr val="bg1"/>
                </a:solidFill>
              </a:rPr>
              <a:t>rethane</a:t>
            </a:r>
            <a:endParaRPr lang="cs-CZ" altLang="de-DE" sz="2000" dirty="0">
              <a:solidFill>
                <a:schemeClr val="bg1"/>
              </a:solidFill>
            </a:endParaRPr>
          </a:p>
          <a:p>
            <a:r>
              <a:rPr lang="cs-CZ" altLang="de-DE" sz="2000" i="1" dirty="0">
                <a:solidFill>
                  <a:schemeClr val="bg1"/>
                </a:solidFill>
              </a:rPr>
              <a:t>Vlákny vyztužený pěnový uretan</a:t>
            </a:r>
            <a:endParaRPr lang="en-US" altLang="de-DE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3828260-62E5-5E38-B077-C760F372A4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3828260-62E5-5E38-B077-C760F372A4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 3">
            <a:extLst>
              <a:ext uri="{FF2B5EF4-FFF2-40B4-BE49-F238E27FC236}">
                <a16:creationId xmlns:a16="http://schemas.microsoft.com/office/drawing/2014/main" id="{5C830390-C937-4C56-962A-D432779CD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988" y="6439609"/>
            <a:ext cx="540060" cy="1111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3E5D42-7B2B-4C9C-B14F-AF4B13C5D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0" y="6275916"/>
            <a:ext cx="1283475" cy="541742"/>
          </a:xfrm>
          <a:prstGeom prst="rect">
            <a:avLst/>
          </a:prstGeom>
        </p:spPr>
      </p:pic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C1DE72C-40E9-4EB9-AE83-90CD78321696}"/>
              </a:ext>
            </a:extLst>
          </p:cNvPr>
          <p:cNvSpPr txBox="1">
            <a:spLocks/>
          </p:cNvSpPr>
          <p:nvPr/>
        </p:nvSpPr>
        <p:spPr>
          <a:xfrm>
            <a:off x="488397" y="6423176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1835AD-2165-4778-B73C-0564592A20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19" t="39500" r="21060" b="18500"/>
          <a:stretch/>
        </p:blipFill>
        <p:spPr>
          <a:xfrm>
            <a:off x="0" y="14557"/>
            <a:ext cx="12243786" cy="425870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D7D1BEC-EDFC-4BA2-A29F-C2A13ED3F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8388" r="209" b="12109"/>
          <a:stretch/>
        </p:blipFill>
        <p:spPr bwMode="auto">
          <a:xfrm>
            <a:off x="5409464" y="4257820"/>
            <a:ext cx="6834322" cy="18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B9235E0-CBCE-4443-9F66-A355646C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8" y="4266491"/>
            <a:ext cx="5407494" cy="18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4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78457A8-D4C4-8D50-7910-930C58FEC6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2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D78457A8-D4C4-8D50-7910-930C58FEC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F17D985E-84C5-8B37-F149-C6A64036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072" y="259199"/>
            <a:ext cx="7227928" cy="338554"/>
          </a:xfrm>
        </p:spPr>
        <p:txBody>
          <a:bodyPr vert="horz"/>
          <a:lstStyle/>
          <a:p>
            <a:r>
              <a:rPr lang="cs-CZ" dirty="0">
                <a:cs typeface="Segoe UI" panose="020B0502040204020203" pitchFamily="34" charset="0"/>
                <a:sym typeface="Segoe UI" panose="020B0502040204020203" pitchFamily="34" charset="0"/>
              </a:rPr>
              <a:t>Projekty v Evropě</a:t>
            </a:r>
            <a:endParaRPr lang="en-US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8" name="Bild 3">
            <a:extLst>
              <a:ext uri="{FF2B5EF4-FFF2-40B4-BE49-F238E27FC236}">
                <a16:creationId xmlns:a16="http://schemas.microsoft.com/office/drawing/2014/main" id="{83D7D22B-9151-423D-B8EC-5E3ED65F4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F152740-6BE7-465D-8D64-E438DE2D9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A20404-F4AB-47EF-8105-D86650FAC715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6177BF-380F-411B-A634-154281C7A6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93" t="17975" r="29623" b="12726"/>
          <a:stretch/>
        </p:blipFill>
        <p:spPr>
          <a:xfrm>
            <a:off x="4926965" y="607818"/>
            <a:ext cx="6907171" cy="5239923"/>
          </a:xfrm>
          <a:prstGeom prst="rect">
            <a:avLst/>
          </a:prstGeom>
        </p:spPr>
      </p:pic>
      <p:pic>
        <p:nvPicPr>
          <p:cNvPr id="9" name="Grafik 6" descr="Ein Bild, das Zug, Spur, draußen, auf Reisen enthält.&#10;&#10;Automatisch generierte Beschreibung">
            <a:extLst>
              <a:ext uri="{FF2B5EF4-FFF2-40B4-BE49-F238E27FC236}">
                <a16:creationId xmlns:a16="http://schemas.microsoft.com/office/drawing/2014/main" id="{8AB6D4AB-EC2F-46DA-B618-D276E1356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>
          <a:xfrm>
            <a:off x="-1" y="-9"/>
            <a:ext cx="4419683" cy="54772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hteck 4">
            <a:extLst>
              <a:ext uri="{FF2B5EF4-FFF2-40B4-BE49-F238E27FC236}">
                <a16:creationId xmlns:a16="http://schemas.microsoft.com/office/drawing/2014/main" id="{DB10A708-3130-4DB6-B566-7719C564FFD0}"/>
              </a:ext>
            </a:extLst>
          </p:cNvPr>
          <p:cNvSpPr/>
          <p:nvPr/>
        </p:nvSpPr>
        <p:spPr>
          <a:xfrm>
            <a:off x="152087" y="5570742"/>
            <a:ext cx="11376624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cs-CZ" dirty="0"/>
              <a:t>Doposud položeno c</a:t>
            </a:r>
            <a:r>
              <a:rPr lang="de-DE" dirty="0" err="1"/>
              <a:t>ca</a:t>
            </a:r>
            <a:r>
              <a:rPr lang="de-DE" dirty="0"/>
              <a:t> </a:t>
            </a:r>
            <a:r>
              <a:rPr lang="cs-CZ" dirty="0"/>
              <a:t>3 mil. pražců (1 800 km tratí)</a:t>
            </a:r>
            <a:r>
              <a:rPr lang="de-DE" dirty="0"/>
              <a:t>. </a:t>
            </a:r>
            <a:endParaRPr lang="cs-CZ" dirty="0"/>
          </a:p>
          <a:p>
            <a:r>
              <a:rPr lang="cs-CZ" dirty="0"/>
              <a:t>Z toho c</a:t>
            </a:r>
            <a:r>
              <a:rPr lang="de-DE" dirty="0"/>
              <a:t>ca. 40 % </a:t>
            </a:r>
            <a:r>
              <a:rPr lang="cs-CZ" dirty="0"/>
              <a:t>mosty</a:t>
            </a:r>
            <a:r>
              <a:rPr lang="de-DE" dirty="0"/>
              <a:t> </a:t>
            </a:r>
            <a:r>
              <a:rPr lang="cs-CZ" dirty="0"/>
              <a:t>a</a:t>
            </a:r>
            <a:r>
              <a:rPr lang="de-DE" dirty="0"/>
              <a:t> 60 % </a:t>
            </a:r>
            <a:r>
              <a:rPr lang="cs-CZ" dirty="0"/>
              <a:t>výhybky</a:t>
            </a:r>
            <a:r>
              <a:rPr lang="de-DE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210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6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/>
              <a:t>thyssenkrupp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D3C41F2-3017-417E-B72D-79421BCE1963}"/>
              </a:ext>
            </a:extLst>
          </p:cNvPr>
          <p:cNvSpPr/>
          <p:nvPr/>
        </p:nvSpPr>
        <p:spPr>
          <a:xfrm>
            <a:off x="354346" y="377368"/>
            <a:ext cx="11534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Metoda opravy 2 složkovou polyesterovou pryskyřicí se skelnými vlákny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 doba vytvrzení 30 minut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C75B35-EE64-4BD3-9C00-C8B52D775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560" y="1291731"/>
            <a:ext cx="1065420" cy="113772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C5B557C-69FF-47B0-85E9-1C86CE483013}"/>
              </a:ext>
            </a:extLst>
          </p:cNvPr>
          <p:cNvSpPr/>
          <p:nvPr/>
        </p:nvSpPr>
        <p:spPr>
          <a:xfrm>
            <a:off x="928239" y="2466402"/>
            <a:ext cx="1065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Profilování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AC0948-7D60-4B22-8487-C3BB97DAA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8116" y="1288527"/>
            <a:ext cx="1095030" cy="11693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CB281A1-AA32-42AA-9C57-1F78E0F22F01}"/>
              </a:ext>
            </a:extLst>
          </p:cNvPr>
          <p:cNvSpPr/>
          <p:nvPr/>
        </p:nvSpPr>
        <p:spPr>
          <a:xfrm>
            <a:off x="2783689" y="2466402"/>
            <a:ext cx="1888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Čištění vrtaného otvoru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9599ECA-178C-4ED7-9CA7-3B9A46287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2712" y="1372354"/>
            <a:ext cx="1016530" cy="1085516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14BDD0A-E5BF-4BBD-A784-493767A8669A}"/>
              </a:ext>
            </a:extLst>
          </p:cNvPr>
          <p:cNvSpPr/>
          <p:nvPr/>
        </p:nvSpPr>
        <p:spPr>
          <a:xfrm>
            <a:off x="4979557" y="2457870"/>
            <a:ext cx="23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Umístění rychle tuhnoucího plniva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93EE7F3-5E2B-4475-99F6-38B33FA01A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3345" y="1353422"/>
            <a:ext cx="1016530" cy="108551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FFAC6E9-9995-4E61-8A8B-DD27583ED69D}"/>
              </a:ext>
            </a:extLst>
          </p:cNvPr>
          <p:cNvSpPr/>
          <p:nvPr/>
        </p:nvSpPr>
        <p:spPr>
          <a:xfrm>
            <a:off x="7191416" y="2456283"/>
            <a:ext cx="168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Vrtání nového otvoru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665EA69-8DFC-41CD-9424-E23E8BC255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2723" y="1181359"/>
            <a:ext cx="1168778" cy="124809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B668E88B-2477-4C0D-8805-70A61AB14795}"/>
              </a:ext>
            </a:extLst>
          </p:cNvPr>
          <p:cNvSpPr/>
          <p:nvPr/>
        </p:nvSpPr>
        <p:spPr>
          <a:xfrm>
            <a:off x="9311816" y="2451508"/>
            <a:ext cx="1681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Instalování šroubu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2FC5D3-9203-4808-A2CB-E6B9A890FB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224" y="4388169"/>
            <a:ext cx="991449" cy="106734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47430359-BF21-40EC-96C7-614CE9846912}"/>
              </a:ext>
            </a:extLst>
          </p:cNvPr>
          <p:cNvSpPr/>
          <p:nvPr/>
        </p:nvSpPr>
        <p:spPr>
          <a:xfrm>
            <a:off x="289738" y="3166765"/>
            <a:ext cx="11377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Metoda opravy pomocí hmoždinek ze syntetického dřeva FFU a syntetické pryskyřice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doba vytvrzení 4h 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07F93AA-80B3-4945-ABF9-8C91E2B4A6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6290" y="4266683"/>
            <a:ext cx="1145143" cy="1191707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DD91F5AB-EAB2-4D33-9A27-6F7096B270EF}"/>
              </a:ext>
            </a:extLst>
          </p:cNvPr>
          <p:cNvSpPr/>
          <p:nvPr/>
        </p:nvSpPr>
        <p:spPr>
          <a:xfrm>
            <a:off x="2740697" y="5513425"/>
            <a:ext cx="226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Umístění syntetické pryskyřice 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7222E04-78F0-4426-9A8C-57C7E415B0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2782" y="4316155"/>
            <a:ext cx="1051175" cy="1131639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230667BF-0838-4A85-A713-6B726EC06C7A}"/>
              </a:ext>
            </a:extLst>
          </p:cNvPr>
          <p:cNvSpPr/>
          <p:nvPr/>
        </p:nvSpPr>
        <p:spPr>
          <a:xfrm>
            <a:off x="5462217" y="5521258"/>
            <a:ext cx="1135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Hmoždinka 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C9D3B343-2F49-4C34-8451-5B7A6EE8B6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0640" y="4390981"/>
            <a:ext cx="989651" cy="105681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38CD81F-D999-4473-A05C-A3B7B8E201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4392" y="4191360"/>
            <a:ext cx="1195257" cy="1276372"/>
          </a:xfrm>
          <a:prstGeom prst="rect">
            <a:avLst/>
          </a:prstGeom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81D2115C-FA65-4788-A011-4B69B9EBB0D7}"/>
              </a:ext>
            </a:extLst>
          </p:cNvPr>
          <p:cNvSpPr/>
          <p:nvPr/>
        </p:nvSpPr>
        <p:spPr>
          <a:xfrm>
            <a:off x="9511360" y="5512552"/>
            <a:ext cx="1681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Instalování šroubu 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4547942E-62FE-41C5-A5DE-6595085B28A8}"/>
              </a:ext>
            </a:extLst>
          </p:cNvPr>
          <p:cNvSpPr/>
          <p:nvPr/>
        </p:nvSpPr>
        <p:spPr>
          <a:xfrm>
            <a:off x="781952" y="5472855"/>
            <a:ext cx="1888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Čištění vrtaného otvoru 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2489479A-0163-41DD-B622-AC48C39C14FE}"/>
              </a:ext>
            </a:extLst>
          </p:cNvPr>
          <p:cNvSpPr/>
          <p:nvPr/>
        </p:nvSpPr>
        <p:spPr>
          <a:xfrm>
            <a:off x="7381302" y="5455510"/>
            <a:ext cx="168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cs-CZ" sz="1400" dirty="0">
                <a:latin typeface="Segoe UI" panose="020B0502040204020203" pitchFamily="34" charset="0"/>
                <a:ea typeface="ＭＳ Ｐゴシック" charset="-128"/>
                <a:cs typeface="Segoe UI" panose="020B0502040204020203" pitchFamily="34" charset="0"/>
              </a:rPr>
              <a:t>Vrtání nového otvoru</a:t>
            </a:r>
          </a:p>
        </p:txBody>
      </p:sp>
    </p:spTree>
    <p:extLst>
      <p:ext uri="{BB962C8B-B14F-4D97-AF65-F5344CB8AC3E}">
        <p14:creationId xmlns:p14="http://schemas.microsoft.com/office/powerpoint/2010/main" val="252108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0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/>
              <a:t>thyssenkrupp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268C4E9-4410-4213-9C25-A56B11066500}"/>
              </a:ext>
            </a:extLst>
          </p:cNvPr>
          <p:cNvSpPr/>
          <p:nvPr/>
        </p:nvSpPr>
        <p:spPr>
          <a:xfrm>
            <a:off x="4511824" y="523462"/>
            <a:ext cx="7559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Extrémně dlouhá životnost - více než 50 let </a:t>
            </a: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Náklady na údržbu minimální – zkrácení výluk tratí</a:t>
            </a: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D6770131-F725-43EE-9C2E-FB96E275E8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85"/>
            <a:ext cx="4358336" cy="30689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Grafik 3" descr="Ein Bild, das aus Holz, Brücke, Plattform, Holz enthält.&#10;&#10;Automatisch generierte Beschreibung">
            <a:extLst>
              <a:ext uri="{FF2B5EF4-FFF2-40B4-BE49-F238E27FC236}">
                <a16:creationId xmlns:a16="http://schemas.microsoft.com/office/drawing/2014/main" id="{CDB93D74-5150-4729-9670-5DF23A07F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/>
          <a:stretch/>
        </p:blipFill>
        <p:spPr>
          <a:xfrm>
            <a:off x="0" y="3138552"/>
            <a:ext cx="4358336" cy="30527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AA760EE-08F2-48AF-808F-803C443DFD50}"/>
              </a:ext>
            </a:extLst>
          </p:cNvPr>
          <p:cNvSpPr/>
          <p:nvPr/>
        </p:nvSpPr>
        <p:spPr>
          <a:xfrm>
            <a:off x="4828949" y="2672916"/>
            <a:ext cx="7020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dirty="0">
                <a:solidFill>
                  <a:srgbClr val="343434"/>
                </a:solidFill>
                <a:latin typeface="Open Sans"/>
              </a:rPr>
              <a:t>Analýza provedená Technickou univerzitou v Grazu/Rakousko r. 2019 ukazuje, že jejich použití je ekonomické pro otevřené ocelové mosty s očekávanou životností mostu 15 let nebo více. Pokud je životnost mostu alespoň o jeden rok delší než předpokládaná životnost dřevěných pražců (11 až 21 let), stává se použití pražců FFU hospodárnějším </a:t>
            </a:r>
          </a:p>
        </p:txBody>
      </p:sp>
    </p:spTree>
    <p:extLst>
      <p:ext uri="{BB962C8B-B14F-4D97-AF65-F5344CB8AC3E}">
        <p14:creationId xmlns:p14="http://schemas.microsoft.com/office/powerpoint/2010/main" val="120438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9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6426489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0" y="6211185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8" y="6454745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268C4E9-4410-4213-9C25-A56B11066500}"/>
              </a:ext>
            </a:extLst>
          </p:cNvPr>
          <p:cNvSpPr/>
          <p:nvPr/>
        </p:nvSpPr>
        <p:spPr>
          <a:xfrm>
            <a:off x="5267908" y="476672"/>
            <a:ext cx="6767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Extrémně dlouhá životnost - více než 50 let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Náklady na údržbu minimální – zkrácení výluk tratí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Specifická hmotnost jako dřevo 740 kg/m3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Zachování optického vzhledu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Zpracovatelnost jako dřevěný materiál</a:t>
            </a:r>
          </a:p>
          <a:p>
            <a:pPr marL="342900" indent="-342900" algn="just"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Použití identického nářadí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Vysoká odolnost proti povětrnostním vlivům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Homogenita mostních pražců - uzavřená buněčná struktura, pražce FFU neabsorbují vlhkost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Použití obvyklých upevňovacích prostředků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Tvarová stabilita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Elektrická vodivost velmi nízká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FFU vykazuje velmi vysokou chemickou odolnost vůči olejům, mazivům a nečistotám. Spodní strana pražce ze syntetického dřeva FFU se ve štěrkovém loži chová stejně jako dřevěný pražec.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Myriad Pro"/>
              <a:buChar char="-"/>
            </a:pPr>
            <a:r>
              <a:rPr lang="cs-CZ" dirty="0"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Recyklace až 100 %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B306666-A00B-4452-81DD-4318602B4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5101482" cy="63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1996538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3" name="think-cell Folie" r:id="rId5" imgW="344" imgH="344" progId="TCLayout.ActiveDocument.1">
                  <p:embed/>
                </p:oleObj>
              </mc:Choice>
              <mc:Fallback>
                <p:oleObj name="think-cell Folie" r:id="rId5" imgW="344" imgH="344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 bwMode="gray">
          <a:xfrm>
            <a:off x="462014" y="189437"/>
            <a:ext cx="8028401" cy="8309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54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Děkuji za pozornost</a:t>
            </a:r>
            <a:endParaRPr lang="en-US" sz="2000" dirty="0"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8" name="Inhaltsplatzhalter 4"/>
          <p:cNvSpPr>
            <a:spLocks/>
          </p:cNvSpPr>
          <p:nvPr/>
        </p:nvSpPr>
        <p:spPr bwMode="auto">
          <a:xfrm>
            <a:off x="462014" y="1682421"/>
            <a:ext cx="3313064" cy="4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TKTypeMedium" charset="0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¡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altLang="de-DE" sz="28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INPROVIA </a:t>
            </a:r>
            <a:r>
              <a:rPr lang="en-US" altLang="de-DE" sz="2800" dirty="0" err="1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a.s.</a:t>
            </a:r>
            <a:endParaRPr lang="en-US" altLang="de-DE" sz="2800" dirty="0">
              <a:solidFill>
                <a:schemeClr val="accent5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>
              <a:lnSpc>
                <a:spcPts val="1900"/>
              </a:lnSpc>
            </a:pPr>
            <a:endParaRPr lang="en-US" altLang="de-DE" sz="1600" dirty="0">
              <a:solidFill>
                <a:schemeClr val="accent5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62014" y="1196752"/>
            <a:ext cx="115200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3">
            <a:extLst>
              <a:ext uri="{FF2B5EF4-FFF2-40B4-BE49-F238E27FC236}">
                <a16:creationId xmlns:a16="http://schemas.microsoft.com/office/drawing/2014/main" id="{84028251-6939-4593-ACE9-28B1A318E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6426489"/>
            <a:ext cx="540060" cy="1111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9525B-DCB1-4823-B5C3-A8E0CC83B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0" y="6211185"/>
            <a:ext cx="1283475" cy="541742"/>
          </a:xfrm>
          <a:prstGeom prst="rect">
            <a:avLst/>
          </a:prstGeom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2B50DA6-FFB1-47B2-8326-FBF70D524E7D}"/>
              </a:ext>
            </a:extLst>
          </p:cNvPr>
          <p:cNvSpPr txBox="1">
            <a:spLocks/>
          </p:cNvSpPr>
          <p:nvPr/>
        </p:nvSpPr>
        <p:spPr>
          <a:xfrm>
            <a:off x="488398" y="6454745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EB0669D-43A5-44AE-A220-60DCC017F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r="9248"/>
          <a:stretch/>
        </p:blipFill>
        <p:spPr bwMode="auto">
          <a:xfrm>
            <a:off x="4463" y="2699276"/>
            <a:ext cx="12192000" cy="32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F0C600A7-B2C8-4E88-8236-32D03F0F85A3}"/>
              </a:ext>
            </a:extLst>
          </p:cNvPr>
          <p:cNvSpPr>
            <a:spLocks/>
          </p:cNvSpPr>
          <p:nvPr/>
        </p:nvSpPr>
        <p:spPr bwMode="auto">
          <a:xfrm>
            <a:off x="4619836" y="1505109"/>
            <a:ext cx="3313064" cy="104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TKTypeMedium" charset="0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¡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r>
              <a:rPr lang="cs-CZ" sz="20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Ing. Radka Sobotková</a:t>
            </a:r>
            <a:endParaRPr lang="en-US" sz="2000" dirty="0">
              <a:solidFill>
                <a:schemeClr val="accent5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>
              <a:lnSpc>
                <a:spcPts val="1900"/>
              </a:lnSpc>
            </a:pPr>
            <a:r>
              <a:rPr lang="en-US" sz="2000" dirty="0" err="1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Pelušková</a:t>
            </a:r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 1599, </a:t>
            </a:r>
          </a:p>
          <a:p>
            <a:pPr>
              <a:lnSpc>
                <a:spcPts val="1900"/>
              </a:lnSpc>
            </a:pPr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Praha 9 – </a:t>
            </a:r>
            <a:r>
              <a:rPr lang="en-US" sz="2000" dirty="0" err="1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Kyje</a:t>
            </a:r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, 198 00</a:t>
            </a:r>
          </a:p>
          <a:p>
            <a:pPr>
              <a:lnSpc>
                <a:spcPts val="1900"/>
              </a:lnSpc>
            </a:pPr>
            <a:r>
              <a:rPr lang="en-US" altLang="de-DE" sz="16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 </a:t>
            </a:r>
            <a:endParaRPr lang="en-US" sz="2000" dirty="0">
              <a:solidFill>
                <a:schemeClr val="accent5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4A56D804-31E4-48AF-950B-6FF29AC1D31E}"/>
              </a:ext>
            </a:extLst>
          </p:cNvPr>
          <p:cNvSpPr>
            <a:spLocks/>
          </p:cNvSpPr>
          <p:nvPr/>
        </p:nvSpPr>
        <p:spPr bwMode="auto">
          <a:xfrm>
            <a:off x="9300356" y="1560398"/>
            <a:ext cx="2975529" cy="43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TKTypeMedium" charset="0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¡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TKTypeMedium" charset="0"/>
              <a:buChar char="–"/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cs-CZ" sz="2000" dirty="0" err="1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sobotkova</a:t>
            </a:r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@inprovia.cz</a:t>
            </a:r>
          </a:p>
        </p:txBody>
      </p:sp>
    </p:spTree>
    <p:extLst>
      <p:ext uri="{BB962C8B-B14F-4D97-AF65-F5344CB8AC3E}">
        <p14:creationId xmlns:p14="http://schemas.microsoft.com/office/powerpoint/2010/main" val="303407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75555990-19E3-07E6-B30A-33CC1BEB1B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852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 6" descr="State_E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439" y="2277199"/>
            <a:ext cx="3142488" cy="1386840"/>
          </a:xfrm>
          <a:prstGeom prst="rect">
            <a:avLst/>
          </a:prstGeom>
        </p:spPr>
      </p:pic>
      <p:pic>
        <p:nvPicPr>
          <p:cNvPr id="6" name="Picture 2" descr="E:\FFU\Praesentation-FFU\start-02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-11077"/>
            <a:ext cx="3047999" cy="2400029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FFU\Praesentation-FFU\start-01.jpg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1079"/>
            <a:ext cx="3048002" cy="24000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FFU\Praesentation-FFU\start-03.jp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2" y="-11078"/>
            <a:ext cx="3047999" cy="24000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orange, Tisch, Mann, Bauwesen enthält.&#10;&#10;Automatisch generierte Beschreibung">
            <a:extLst>
              <a:ext uri="{FF2B5EF4-FFF2-40B4-BE49-F238E27FC236}">
                <a16:creationId xmlns:a16="http://schemas.microsoft.com/office/drawing/2014/main" id="{3E417351-3195-4491-87AA-25BB723137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-11076"/>
            <a:ext cx="3048000" cy="24000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Bild 1" descr="bubble_orange.psd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179" y="662589"/>
            <a:ext cx="5663820" cy="5267022"/>
          </a:xfrm>
          <a:prstGeom prst="rect">
            <a:avLst/>
          </a:prstGeom>
          <a:ln w="3175"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BD8AFD-7EB3-4971-1A1F-C330735C42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72993" y="2951780"/>
            <a:ext cx="2103564" cy="2103564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5F592C9-460A-21F7-494A-4720AECAF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822" y="6372871"/>
            <a:ext cx="10704000" cy="144000"/>
          </a:xfrm>
        </p:spPr>
        <p:txBody>
          <a:bodyPr/>
          <a:lstStyle/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010DEF0-2B71-8772-D651-17F06B35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18" y="2945297"/>
            <a:ext cx="4050473" cy="861774"/>
          </a:xfrm>
        </p:spPr>
        <p:txBody>
          <a:bodyPr vert="horz" lIns="0" tIns="0" rIns="0" bIns="0"/>
          <a:lstStyle/>
          <a:p>
            <a:r>
              <a:rPr lang="en-US" sz="2800" dirty="0" err="1">
                <a:cs typeface="Segoe UI" panose="020B0502040204020203" pitchFamily="34" charset="0"/>
                <a:sym typeface="Segoe UI" panose="020B0502040204020203" pitchFamily="34" charset="0"/>
              </a:rPr>
              <a:t>thyssenkrupp</a:t>
            </a:r>
            <a:r>
              <a:rPr lang="en-US" sz="2800" dirty="0">
                <a:cs typeface="Segoe UI" panose="020B0502040204020203" pitchFamily="34" charset="0"/>
                <a:sym typeface="Segoe UI" panose="020B0502040204020203" pitchFamily="34" charset="0"/>
              </a:rPr>
              <a:t> Schulte </a:t>
            </a:r>
            <a:br>
              <a:rPr lang="en-US" sz="2800" dirty="0">
                <a:cs typeface="Segoe UI" panose="020B0502040204020203" pitchFamily="34" charset="0"/>
                <a:sym typeface="Segoe UI" panose="020B0502040204020203" pitchFamily="34" charset="0"/>
              </a:rPr>
            </a:br>
            <a:r>
              <a:rPr lang="cs-CZ" sz="2800" dirty="0"/>
              <a:t>- </a:t>
            </a:r>
            <a:r>
              <a:rPr lang="cs-CZ" sz="2800" dirty="0">
                <a:cs typeface="Segoe UI" panose="020B0502040204020203" pitchFamily="34" charset="0"/>
                <a:sym typeface="Segoe UI" panose="020B0502040204020203" pitchFamily="34" charset="0"/>
              </a:rPr>
              <a:t>prodejní partner</a:t>
            </a:r>
            <a:endParaRPr lang="en-US" sz="2800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2" name="Bild 3">
            <a:extLst>
              <a:ext uri="{FF2B5EF4-FFF2-40B4-BE49-F238E27FC236}">
                <a16:creationId xmlns:a16="http://schemas.microsoft.com/office/drawing/2014/main" id="{CF562F83-E336-21E7-0FE0-DF12BF2204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3676" y="3962374"/>
            <a:ext cx="1384857" cy="28498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810696" y="3116965"/>
            <a:ext cx="3390398" cy="156132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rtl="0">
              <a:lnSpc>
                <a:spcPct val="70000"/>
              </a:lnSpc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FFU </a:t>
            </a:r>
            <a:r>
              <a:rPr lang="cs-CZ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kompozitní</a:t>
            </a: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cs-CZ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pražec</a:t>
            </a:r>
            <a:endParaRPr lang="en-US" sz="4800" b="1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4" name="Bild 3">
            <a:extLst>
              <a:ext uri="{FF2B5EF4-FFF2-40B4-BE49-F238E27FC236}">
                <a16:creationId xmlns:a16="http://schemas.microsoft.com/office/drawing/2014/main" id="{759D3084-A963-48A2-B916-7C7CBEB3EB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5960" y="6405736"/>
            <a:ext cx="540060" cy="1111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3D719C-6A0C-4DC4-948F-1FDB12205B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74084" y="6159704"/>
            <a:ext cx="1283475" cy="541742"/>
          </a:xfrm>
          <a:prstGeom prst="rect">
            <a:avLst/>
          </a:prstGeom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3846DB99-B4BB-4BF6-AB03-E0296FAF3D76}"/>
              </a:ext>
            </a:extLst>
          </p:cNvPr>
          <p:cNvSpPr/>
          <p:nvPr/>
        </p:nvSpPr>
        <p:spPr>
          <a:xfrm>
            <a:off x="206209" y="4685355"/>
            <a:ext cx="5457613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ts val="600"/>
              </a:spcBef>
            </a:pPr>
            <a:r>
              <a:rPr lang="cs-CZ" sz="1200" b="1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Více než 70 roků</a:t>
            </a:r>
            <a:endParaRPr lang="en-US" sz="1200" b="1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lnSpc>
                <a:spcPct val="90000"/>
              </a:lnSpc>
              <a:spcBef>
                <a:spcPts val="600"/>
              </a:spcBef>
            </a:pPr>
            <a:r>
              <a:rPr lang="cs-CZ" sz="12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Přední výrobce syntetických produktů</a:t>
            </a:r>
            <a:endParaRPr lang="en-US" sz="12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lnSpc>
                <a:spcPct val="90000"/>
              </a:lnSpc>
              <a:spcBef>
                <a:spcPts val="600"/>
              </a:spcBef>
            </a:pPr>
            <a:r>
              <a:rPr lang="cs-CZ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Celosvětově více ně </a:t>
            </a:r>
            <a:r>
              <a:rPr lang="en-US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200 </a:t>
            </a:r>
            <a:r>
              <a:rPr lang="cs-CZ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poboček a </a:t>
            </a:r>
            <a:r>
              <a:rPr lang="cs-CZ" sz="1200" spc="50" dirty="0" err="1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přibl</a:t>
            </a:r>
            <a:r>
              <a:rPr lang="cs-CZ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.</a:t>
            </a:r>
            <a:r>
              <a:rPr lang="en-US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. 26.600 </a:t>
            </a:r>
            <a:r>
              <a:rPr lang="cs-CZ" sz="12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zaměstnanců</a:t>
            </a:r>
            <a:endParaRPr lang="en-US" sz="12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D0BC7A7-A7AA-46C4-A4CC-F85C1A531166}"/>
              </a:ext>
            </a:extLst>
          </p:cNvPr>
          <p:cNvSpPr/>
          <p:nvPr/>
        </p:nvSpPr>
        <p:spPr>
          <a:xfrm>
            <a:off x="1700940" y="4028701"/>
            <a:ext cx="2823593" cy="290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SEKISUI Chemical Co., Ltd.</a:t>
            </a:r>
          </a:p>
        </p:txBody>
      </p:sp>
    </p:spTree>
    <p:extLst>
      <p:ext uri="{BB962C8B-B14F-4D97-AF65-F5344CB8AC3E}">
        <p14:creationId xmlns:p14="http://schemas.microsoft.com/office/powerpoint/2010/main" val="143123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8A0887E-4E8D-B6B3-8C90-B760711E55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8A0887E-4E8D-B6B3-8C90-B760711E55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9444099" y="1935799"/>
            <a:ext cx="111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Mosty</a:t>
            </a:r>
            <a:endParaRPr lang="en-US" sz="2400" b="1" spc="50" dirty="0">
              <a:solidFill>
                <a:schemeClr val="accent5"/>
              </a:solidFill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692523" y="3593387"/>
            <a:ext cx="147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Výhybky</a:t>
            </a:r>
            <a:endParaRPr lang="en-US" sz="2400" b="1" spc="5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397801" y="5157842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Pražce</a:t>
            </a:r>
            <a:endParaRPr lang="en-US" sz="2400" b="1" spc="5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4099" name="Picture 3" descr="D:\A\KOOCOO\Kunden\SEKISUI\Allgemein\Arbeitsvorbereitung\2014-FFU-Prospekt\Bilder Präsentation\120606-brücke-neu-FFU-Japan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2761" y="1537932"/>
            <a:ext cx="4935863" cy="17856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FFU\Praesentation-FFU\7-03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"/>
          <a:stretch/>
        </p:blipFill>
        <p:spPr bwMode="auto">
          <a:xfrm>
            <a:off x="3219940" y="4449675"/>
            <a:ext cx="4968684" cy="17856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FFU\Praesentation-FFU\7-01.jpg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3"/>
          <a:stretch/>
        </p:blipFill>
        <p:spPr bwMode="auto">
          <a:xfrm>
            <a:off x="667" y="1529925"/>
            <a:ext cx="3219273" cy="46147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3">
            <a:extLst>
              <a:ext uri="{FF2B5EF4-FFF2-40B4-BE49-F238E27FC236}">
                <a16:creationId xmlns:a16="http://schemas.microsoft.com/office/drawing/2014/main" id="{F6091F6D-F1C3-4D8F-B454-22506CD69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303" y="6440710"/>
            <a:ext cx="540060" cy="111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417510A-2E5F-457A-B35E-9C4800300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2594" y="6225406"/>
            <a:ext cx="1283475" cy="541742"/>
          </a:xfrm>
          <a:prstGeom prst="rect">
            <a:avLst/>
          </a:prstGeom>
        </p:spPr>
      </p:pic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2534E05A-AAEA-49EE-A628-FAE5A33FB0BF}"/>
              </a:ext>
            </a:extLst>
          </p:cNvPr>
          <p:cNvSpPr txBox="1">
            <a:spLocks/>
          </p:cNvSpPr>
          <p:nvPr/>
        </p:nvSpPr>
        <p:spPr>
          <a:xfrm>
            <a:off x="350332" y="6430645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71EA02C-76DE-46F1-A205-AC8AB37FF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r="8373"/>
          <a:stretch/>
        </p:blipFill>
        <p:spPr bwMode="auto">
          <a:xfrm>
            <a:off x="7255469" y="2819400"/>
            <a:ext cx="4935864" cy="18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B368B13-4A3D-4192-9729-43F21CC64595}"/>
              </a:ext>
            </a:extLst>
          </p:cNvPr>
          <p:cNvSpPr/>
          <p:nvPr/>
        </p:nvSpPr>
        <p:spPr>
          <a:xfrm>
            <a:off x="155340" y="166021"/>
            <a:ext cx="6431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Kompozitní železniční pražec / mostnice: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C19B273-E441-4470-B91A-95B6348ED939}"/>
              </a:ext>
            </a:extLst>
          </p:cNvPr>
          <p:cNvSpPr/>
          <p:nvPr/>
        </p:nvSpPr>
        <p:spPr>
          <a:xfrm>
            <a:off x="147848" y="670698"/>
            <a:ext cx="11896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43434"/>
                </a:solidFill>
                <a:latin typeface="Open Sans"/>
              </a:rPr>
              <a:t>Vyvinut v 70. letech 20. století ve spolupráci s japonskými železnicemi. V roce 1980 instalován ve dvou projektech a od roku 1985 používán jako standardní železniční pražec japonských železnic.</a:t>
            </a:r>
            <a:br>
              <a:rPr lang="cs-CZ" dirty="0">
                <a:solidFill>
                  <a:srgbClr val="343434"/>
                </a:solidFill>
                <a:latin typeface="Open Sans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13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6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grpSp>
        <p:nvGrpSpPr>
          <p:cNvPr id="9" name="Group 357">
            <a:extLst>
              <a:ext uri="{FF2B5EF4-FFF2-40B4-BE49-F238E27FC236}">
                <a16:creationId xmlns:a16="http://schemas.microsoft.com/office/drawing/2014/main" id="{97B6C1E6-CCC6-4CFE-B826-80EF310DE841}"/>
              </a:ext>
            </a:extLst>
          </p:cNvPr>
          <p:cNvGrpSpPr>
            <a:grpSpLocks/>
          </p:cNvGrpSpPr>
          <p:nvPr/>
        </p:nvGrpSpPr>
        <p:grpSpPr bwMode="auto">
          <a:xfrm>
            <a:off x="227348" y="116632"/>
            <a:ext cx="11881320" cy="2598413"/>
            <a:chOff x="295" y="693"/>
            <a:chExt cx="5036" cy="986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A3BC0616-74F2-48EA-84BB-0C45DE2A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1162"/>
              <a:ext cx="441" cy="39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8DBDEE88-6654-42BE-908E-360C0161D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1104"/>
              <a:ext cx="265" cy="39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B5A52C28-8A51-4244-9CA6-0733E84DD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4" y="1201"/>
              <a:ext cx="0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23966E4C-1BD1-48AE-915D-2B1CA96A1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3" y="1201"/>
              <a:ext cx="0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91BCE7DC-D984-4375-90A1-EC16DD5A6E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24" y="1357"/>
              <a:ext cx="309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BB4A17CD-F262-4650-B7FF-DE4D20939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976"/>
              <a:ext cx="67" cy="39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BFEEDAB6-31AC-4621-9B33-515450D3C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898"/>
              <a:ext cx="67" cy="59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2ACF34CA-6E60-487E-8C3D-0A7777075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957"/>
              <a:ext cx="0" cy="1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F11C85D5-4BED-432B-A0C5-3BFE44448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7" y="957"/>
              <a:ext cx="0" cy="1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7C539838-E74F-4D8D-B982-CEF2460B5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1" y="1318"/>
              <a:ext cx="0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C5EB9F59-8D27-4C8B-8A75-768ADA5CB2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9" y="1026"/>
              <a:ext cx="0" cy="29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76971DC9-6E40-4719-B117-203F17DCE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3" y="1026"/>
              <a:ext cx="6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41E367DB-C3A6-4727-828B-9AD7AFBEB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" y="1026"/>
              <a:ext cx="0" cy="29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" name="Line 29">
              <a:extLst>
                <a:ext uri="{FF2B5EF4-FFF2-40B4-BE49-F238E27FC236}">
                  <a16:creationId xmlns:a16="http://schemas.microsoft.com/office/drawing/2014/main" id="{FB81E88A-1053-455E-BE75-3D8803E23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" y="1318"/>
              <a:ext cx="110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" name="Line 30">
              <a:extLst>
                <a:ext uri="{FF2B5EF4-FFF2-40B4-BE49-F238E27FC236}">
                  <a16:creationId xmlns:a16="http://schemas.microsoft.com/office/drawing/2014/main" id="{9F66515C-4053-4975-A67F-5883AFBFC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" y="1318"/>
              <a:ext cx="0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E40C5DB7-BFEA-46B9-BE04-9D92A3106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" y="1357"/>
              <a:ext cx="110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47D2B115-6CEC-4BDD-9115-387D26EB06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37" y="918"/>
              <a:ext cx="44" cy="1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F29610AB-6B7F-43B7-80CF-D8A3DCED48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7" y="937"/>
              <a:ext cx="44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9B9CE943-D15A-4945-B435-71D9C69EF9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9" y="937"/>
              <a:ext cx="132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2A29DE7F-35CB-4092-8C84-E79B21C626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7" y="919"/>
              <a:ext cx="44" cy="1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7DBD7866-96BD-45D8-8A1B-C479334CE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7" y="938"/>
              <a:ext cx="44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5168BB5E-E8E5-46D4-8BC7-A343D4433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8" y="937"/>
              <a:ext cx="132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5" name="Rectangle 42">
              <a:extLst>
                <a:ext uri="{FF2B5EF4-FFF2-40B4-BE49-F238E27FC236}">
                  <a16:creationId xmlns:a16="http://schemas.microsoft.com/office/drawing/2014/main" id="{5786A94C-1A96-4764-8978-B541A397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" y="693"/>
              <a:ext cx="176" cy="117"/>
            </a:xfrm>
            <a:prstGeom prst="rect">
              <a:avLst/>
            </a:prstGeom>
            <a:noFill/>
            <a:ln w="14351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80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1</a:t>
              </a:r>
            </a:p>
          </p:txBody>
        </p:sp>
        <p:sp>
          <p:nvSpPr>
            <p:cNvPr id="36" name="Rectangle 43">
              <a:extLst>
                <a:ext uri="{FF2B5EF4-FFF2-40B4-BE49-F238E27FC236}">
                  <a16:creationId xmlns:a16="http://schemas.microsoft.com/office/drawing/2014/main" id="{21ECC907-3A33-4373-873E-654602B8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693"/>
              <a:ext cx="176" cy="117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2</a:t>
              </a:r>
            </a:p>
          </p:txBody>
        </p:sp>
        <p:sp>
          <p:nvSpPr>
            <p:cNvPr id="37" name="Line 44">
              <a:extLst>
                <a:ext uri="{FF2B5EF4-FFF2-40B4-BE49-F238E27FC236}">
                  <a16:creationId xmlns:a16="http://schemas.microsoft.com/office/drawing/2014/main" id="{87C0F415-F1C4-4A47-A49C-E873465C1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810"/>
              <a:ext cx="88" cy="4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8" name="Line 45">
              <a:extLst>
                <a:ext uri="{FF2B5EF4-FFF2-40B4-BE49-F238E27FC236}">
                  <a16:creationId xmlns:a16="http://schemas.microsoft.com/office/drawing/2014/main" id="{82B71AFF-1178-41A3-BFA6-E291EA9EC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9" y="810"/>
              <a:ext cx="88" cy="4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9" name="Line 46">
              <a:extLst>
                <a:ext uri="{FF2B5EF4-FFF2-40B4-BE49-F238E27FC236}">
                  <a16:creationId xmlns:a16="http://schemas.microsoft.com/office/drawing/2014/main" id="{1699FFC1-65B4-430D-BB3F-E398BD699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9" y="859"/>
              <a:ext cx="0" cy="7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0" name="Line 47">
              <a:extLst>
                <a:ext uri="{FF2B5EF4-FFF2-40B4-BE49-F238E27FC236}">
                  <a16:creationId xmlns:a16="http://schemas.microsoft.com/office/drawing/2014/main" id="{65A201E1-7C32-46E3-A566-2492990C10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810"/>
              <a:ext cx="88" cy="4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1" name="Line 48">
              <a:extLst>
                <a:ext uri="{FF2B5EF4-FFF2-40B4-BE49-F238E27FC236}">
                  <a16:creationId xmlns:a16="http://schemas.microsoft.com/office/drawing/2014/main" id="{4BC5D26B-A2CC-4254-BB58-8082109226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0" y="810"/>
              <a:ext cx="88" cy="4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2" name="Line 49">
              <a:extLst>
                <a:ext uri="{FF2B5EF4-FFF2-40B4-BE49-F238E27FC236}">
                  <a16:creationId xmlns:a16="http://schemas.microsoft.com/office/drawing/2014/main" id="{74C3861A-8C86-4206-AD0B-A22C538A1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859"/>
              <a:ext cx="0" cy="7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3" name="Oval 50">
              <a:extLst>
                <a:ext uri="{FF2B5EF4-FFF2-40B4-BE49-F238E27FC236}">
                  <a16:creationId xmlns:a16="http://schemas.microsoft.com/office/drawing/2014/main" id="{EDABA386-F216-4DB6-9978-EFB026D86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" y="1045"/>
              <a:ext cx="88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FA797BDD-4951-4292-9FB8-B31F97619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143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2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5" name="Line 52">
              <a:extLst>
                <a:ext uri="{FF2B5EF4-FFF2-40B4-BE49-F238E27FC236}">
                  <a16:creationId xmlns:a16="http://schemas.microsoft.com/office/drawing/2014/main" id="{B427AE6A-B72C-4C4E-A8F5-0AD92B3BF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6" name="Line 53">
              <a:extLst>
                <a:ext uri="{FF2B5EF4-FFF2-40B4-BE49-F238E27FC236}">
                  <a16:creationId xmlns:a16="http://schemas.microsoft.com/office/drawing/2014/main" id="{7985F45A-FACF-4B48-80D8-2E529FE98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7" name="Oval 54">
              <a:extLst>
                <a:ext uri="{FF2B5EF4-FFF2-40B4-BE49-F238E27FC236}">
                  <a16:creationId xmlns:a16="http://schemas.microsoft.com/office/drawing/2014/main" id="{343B3ED2-39E2-49B1-9C30-816E2FE76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" y="1055"/>
              <a:ext cx="44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E9910D52-AC54-4CF1-8EEF-2CA8AC1B4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133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766A4649-4913-4F83-9AA2-0F0011AEB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123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2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BEFD978B-3A34-4BE6-9006-7870F48B2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113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BF9E60C6-CE73-4EA1-8F54-E6137960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104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2"/>
                  </a:moveTo>
                  <a:lnTo>
                    <a:pt x="442" y="3"/>
                  </a:lnTo>
                  <a:lnTo>
                    <a:pt x="442" y="4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9"/>
                  </a:lnTo>
                  <a:lnTo>
                    <a:pt x="441" y="10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6"/>
                  </a:lnTo>
                  <a:lnTo>
                    <a:pt x="440" y="17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2"/>
                  </a:lnTo>
                  <a:lnTo>
                    <a:pt x="439" y="23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1" y="38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4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8" y="77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4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8"/>
                  </a:lnTo>
                  <a:lnTo>
                    <a:pt x="344" y="98"/>
                  </a:lnTo>
                  <a:lnTo>
                    <a:pt x="342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67" y="85"/>
                  </a:lnTo>
                  <a:lnTo>
                    <a:pt x="66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7" y="30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4FA8E9E7-A2B2-4FB2-A67F-3AAC710B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094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1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8"/>
                  </a:lnTo>
                  <a:lnTo>
                    <a:pt x="441" y="9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5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1"/>
                  </a:lnTo>
                  <a:lnTo>
                    <a:pt x="439" y="22"/>
                  </a:lnTo>
                  <a:lnTo>
                    <a:pt x="438" y="23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3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7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5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4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3" name="Freeform 60">
              <a:extLst>
                <a:ext uri="{FF2B5EF4-FFF2-40B4-BE49-F238E27FC236}">
                  <a16:creationId xmlns:a16="http://schemas.microsoft.com/office/drawing/2014/main" id="{A050FDA8-7B7A-4A82-A0F7-A0A771C9A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084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2"/>
                  </a:moveTo>
                  <a:lnTo>
                    <a:pt x="442" y="3"/>
                  </a:lnTo>
                  <a:lnTo>
                    <a:pt x="442" y="4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9"/>
                  </a:lnTo>
                  <a:lnTo>
                    <a:pt x="441" y="10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6"/>
                  </a:lnTo>
                  <a:lnTo>
                    <a:pt x="440" y="17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2"/>
                  </a:lnTo>
                  <a:lnTo>
                    <a:pt x="439" y="23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1" y="38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4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8" y="77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4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8"/>
                  </a:lnTo>
                  <a:lnTo>
                    <a:pt x="344" y="98"/>
                  </a:lnTo>
                  <a:lnTo>
                    <a:pt x="342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67" y="85"/>
                  </a:lnTo>
                  <a:lnTo>
                    <a:pt x="66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7" y="30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0FDEFD12-3BDF-4A4B-84C4-721E8D27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074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1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8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5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1"/>
                  </a:lnTo>
                  <a:lnTo>
                    <a:pt x="439" y="22"/>
                  </a:lnTo>
                  <a:lnTo>
                    <a:pt x="438" y="23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3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7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5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4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5" name="Oval 62">
              <a:extLst>
                <a:ext uri="{FF2B5EF4-FFF2-40B4-BE49-F238E27FC236}">
                  <a16:creationId xmlns:a16="http://schemas.microsoft.com/office/drawing/2014/main" id="{1B39C01C-75AE-40BD-AE1D-62AAA2169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" y="1045"/>
              <a:ext cx="89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id="{58346574-E743-4049-AF2F-67044AB9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143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7" name="Line 64">
              <a:extLst>
                <a:ext uri="{FF2B5EF4-FFF2-40B4-BE49-F238E27FC236}">
                  <a16:creationId xmlns:a16="http://schemas.microsoft.com/office/drawing/2014/main" id="{0DB63229-B0FC-4DD7-B7B0-CF9A6A15D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8" name="Line 65">
              <a:extLst>
                <a:ext uri="{FF2B5EF4-FFF2-40B4-BE49-F238E27FC236}">
                  <a16:creationId xmlns:a16="http://schemas.microsoft.com/office/drawing/2014/main" id="{BA25D5FC-515E-4D43-91F4-F2A48F553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59" name="Oval 66">
              <a:extLst>
                <a:ext uri="{FF2B5EF4-FFF2-40B4-BE49-F238E27FC236}">
                  <a16:creationId xmlns:a16="http://schemas.microsoft.com/office/drawing/2014/main" id="{33E4D35A-52A1-43F7-B98C-7A6F30400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1055"/>
              <a:ext cx="45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21931AEB-6E70-4E1F-8904-4DFFC88DA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133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ABF7D9CD-4936-4E61-8844-796A81F6A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123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2" name="Freeform 69">
              <a:extLst>
                <a:ext uri="{FF2B5EF4-FFF2-40B4-BE49-F238E27FC236}">
                  <a16:creationId xmlns:a16="http://schemas.microsoft.com/office/drawing/2014/main" id="{2671FF2B-5B04-48CD-A894-64172EC7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113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D5070779-A1E7-4776-9349-0339E732C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104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2"/>
                  </a:moveTo>
                  <a:lnTo>
                    <a:pt x="441" y="3"/>
                  </a:lnTo>
                  <a:lnTo>
                    <a:pt x="441" y="4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9"/>
                  </a:lnTo>
                  <a:lnTo>
                    <a:pt x="440" y="10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6"/>
                  </a:lnTo>
                  <a:lnTo>
                    <a:pt x="439" y="17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2"/>
                  </a:lnTo>
                  <a:lnTo>
                    <a:pt x="438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0" y="38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7" y="77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8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6" y="46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id="{FE78E1A9-8BF5-4CCE-A57A-F53CC9C4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094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1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8"/>
                  </a:lnTo>
                  <a:lnTo>
                    <a:pt x="440" y="9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5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1"/>
                  </a:lnTo>
                  <a:lnTo>
                    <a:pt x="438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8" y="62"/>
                  </a:lnTo>
                  <a:lnTo>
                    <a:pt x="407" y="63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7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5" name="Freeform 72">
              <a:extLst>
                <a:ext uri="{FF2B5EF4-FFF2-40B4-BE49-F238E27FC236}">
                  <a16:creationId xmlns:a16="http://schemas.microsoft.com/office/drawing/2014/main" id="{764312EC-C10F-4458-961A-A3EB6E749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084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2"/>
                  </a:moveTo>
                  <a:lnTo>
                    <a:pt x="441" y="3"/>
                  </a:lnTo>
                  <a:lnTo>
                    <a:pt x="441" y="4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9"/>
                  </a:lnTo>
                  <a:lnTo>
                    <a:pt x="440" y="10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6"/>
                  </a:lnTo>
                  <a:lnTo>
                    <a:pt x="439" y="17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2"/>
                  </a:lnTo>
                  <a:lnTo>
                    <a:pt x="438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0" y="38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7" y="77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8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6" y="46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983CB32E-2173-4059-86E9-386555E11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074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1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8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5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1"/>
                  </a:lnTo>
                  <a:lnTo>
                    <a:pt x="438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8" y="62"/>
                  </a:lnTo>
                  <a:lnTo>
                    <a:pt x="407" y="63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7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7" name="Oval 74">
              <a:extLst>
                <a:ext uri="{FF2B5EF4-FFF2-40B4-BE49-F238E27FC236}">
                  <a16:creationId xmlns:a16="http://schemas.microsoft.com/office/drawing/2014/main" id="{B6F7D8CA-EC50-4FB9-A2EA-4374784B3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" y="1045"/>
              <a:ext cx="88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8" name="Freeform 75">
              <a:extLst>
                <a:ext uri="{FF2B5EF4-FFF2-40B4-BE49-F238E27FC236}">
                  <a16:creationId xmlns:a16="http://schemas.microsoft.com/office/drawing/2014/main" id="{B5C2EFF6-77A7-4B6A-B48A-2C9D7CD6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143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9" name="Line 76">
              <a:extLst>
                <a:ext uri="{FF2B5EF4-FFF2-40B4-BE49-F238E27FC236}">
                  <a16:creationId xmlns:a16="http://schemas.microsoft.com/office/drawing/2014/main" id="{311F4B80-AAEF-4940-A4A6-B15CA7ADB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0" name="Line 77">
              <a:extLst>
                <a:ext uri="{FF2B5EF4-FFF2-40B4-BE49-F238E27FC236}">
                  <a16:creationId xmlns:a16="http://schemas.microsoft.com/office/drawing/2014/main" id="{427C4EC8-4336-45D3-981E-A53D48CDD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1" name="Oval 78">
              <a:extLst>
                <a:ext uri="{FF2B5EF4-FFF2-40B4-BE49-F238E27FC236}">
                  <a16:creationId xmlns:a16="http://schemas.microsoft.com/office/drawing/2014/main" id="{998A5E25-B8EC-47CE-BAF4-3EC6E6CCC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055"/>
              <a:ext cx="44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464BC1BE-34CA-481B-A0DF-6886A954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133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D7F6F7F2-0CB3-4EA8-A065-00064A9E5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123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3002D0F5-30BB-4937-A5AD-E61CC87F7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113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8E5B3C43-F047-465A-9C77-A9BEE3EB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104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2"/>
                  </a:moveTo>
                  <a:lnTo>
                    <a:pt x="442" y="3"/>
                  </a:lnTo>
                  <a:lnTo>
                    <a:pt x="442" y="4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9"/>
                  </a:lnTo>
                  <a:lnTo>
                    <a:pt x="441" y="10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6"/>
                  </a:lnTo>
                  <a:lnTo>
                    <a:pt x="440" y="17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2"/>
                  </a:lnTo>
                  <a:lnTo>
                    <a:pt x="439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1" y="38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4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8" y="77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8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7" y="30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BC33900E-43D0-496C-BFE7-30EDD19AC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094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1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8"/>
                  </a:lnTo>
                  <a:lnTo>
                    <a:pt x="441" y="9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5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1"/>
                  </a:lnTo>
                  <a:lnTo>
                    <a:pt x="439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3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7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F12DA7B8-1723-4529-9EF7-DA822B1C5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084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2"/>
                  </a:moveTo>
                  <a:lnTo>
                    <a:pt x="442" y="3"/>
                  </a:lnTo>
                  <a:lnTo>
                    <a:pt x="442" y="4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9"/>
                  </a:lnTo>
                  <a:lnTo>
                    <a:pt x="441" y="10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6"/>
                  </a:lnTo>
                  <a:lnTo>
                    <a:pt x="440" y="17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2"/>
                  </a:lnTo>
                  <a:lnTo>
                    <a:pt x="439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7"/>
                  </a:lnTo>
                  <a:lnTo>
                    <a:pt x="431" y="38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4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7"/>
                  </a:lnTo>
                  <a:lnTo>
                    <a:pt x="388" y="77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4"/>
                  </a:lnTo>
                  <a:lnTo>
                    <a:pt x="376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8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7" y="30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F20D68F1-7AC6-4335-A7B7-A76A1AB2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074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1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8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5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1"/>
                  </a:lnTo>
                  <a:lnTo>
                    <a:pt x="439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6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2" y="60"/>
                  </a:lnTo>
                  <a:lnTo>
                    <a:pt x="411" y="61"/>
                  </a:lnTo>
                  <a:lnTo>
                    <a:pt x="409" y="62"/>
                  </a:lnTo>
                  <a:lnTo>
                    <a:pt x="408" y="63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90" y="76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7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7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9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0" y="75"/>
                  </a:lnTo>
                  <a:lnTo>
                    <a:pt x="49" y="74"/>
                  </a:lnTo>
                  <a:lnTo>
                    <a:pt x="47" y="73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0"/>
                  </a:lnTo>
                  <a:lnTo>
                    <a:pt x="29" y="58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79" name="Oval 86">
              <a:extLst>
                <a:ext uri="{FF2B5EF4-FFF2-40B4-BE49-F238E27FC236}">
                  <a16:creationId xmlns:a16="http://schemas.microsoft.com/office/drawing/2014/main" id="{66CBF016-9FF2-4362-B37C-A842C0B00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1045"/>
              <a:ext cx="89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0CE3E5C5-AEF2-4B06-B11A-9AAB6A84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43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1" name="Line 88">
              <a:extLst>
                <a:ext uri="{FF2B5EF4-FFF2-40B4-BE49-F238E27FC236}">
                  <a16:creationId xmlns:a16="http://schemas.microsoft.com/office/drawing/2014/main" id="{64905DAC-0500-49FF-AB65-479D7860F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2" name="Line 89">
              <a:extLst>
                <a:ext uri="{FF2B5EF4-FFF2-40B4-BE49-F238E27FC236}">
                  <a16:creationId xmlns:a16="http://schemas.microsoft.com/office/drawing/2014/main" id="{1408E4C6-173B-46B4-BBF0-5B0F884E2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" y="1065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3" name="Oval 90">
              <a:extLst>
                <a:ext uri="{FF2B5EF4-FFF2-40B4-BE49-F238E27FC236}">
                  <a16:creationId xmlns:a16="http://schemas.microsoft.com/office/drawing/2014/main" id="{9B45DF50-4A7B-4D27-B28B-692E41AE9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1055"/>
              <a:ext cx="45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4" name="Freeform 91">
              <a:extLst>
                <a:ext uri="{FF2B5EF4-FFF2-40B4-BE49-F238E27FC236}">
                  <a16:creationId xmlns:a16="http://schemas.microsoft.com/office/drawing/2014/main" id="{B1A63FDD-F6E7-43B1-85A2-B7EE9BC8D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33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5" name="Freeform 92">
              <a:extLst>
                <a:ext uri="{FF2B5EF4-FFF2-40B4-BE49-F238E27FC236}">
                  <a16:creationId xmlns:a16="http://schemas.microsoft.com/office/drawing/2014/main" id="{41B479FD-734C-4D72-8C06-6B6B8371F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23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2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6" name="Freeform 93">
              <a:extLst>
                <a:ext uri="{FF2B5EF4-FFF2-40B4-BE49-F238E27FC236}">
                  <a16:creationId xmlns:a16="http://schemas.microsoft.com/office/drawing/2014/main" id="{16EF492A-D1E3-4D17-A4A5-36D620BFD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13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7" name="Freeform 94">
              <a:extLst>
                <a:ext uri="{FF2B5EF4-FFF2-40B4-BE49-F238E27FC236}">
                  <a16:creationId xmlns:a16="http://schemas.microsoft.com/office/drawing/2014/main" id="{1BE3D8E1-9E79-446E-87C8-9B2FDE7C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04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2"/>
                  </a:moveTo>
                  <a:lnTo>
                    <a:pt x="441" y="3"/>
                  </a:lnTo>
                  <a:lnTo>
                    <a:pt x="441" y="4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9"/>
                  </a:lnTo>
                  <a:lnTo>
                    <a:pt x="440" y="10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6"/>
                  </a:lnTo>
                  <a:lnTo>
                    <a:pt x="439" y="17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2"/>
                  </a:lnTo>
                  <a:lnTo>
                    <a:pt x="438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7"/>
                  </a:lnTo>
                  <a:lnTo>
                    <a:pt x="430" y="38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1" y="60"/>
                  </a:lnTo>
                  <a:lnTo>
                    <a:pt x="410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89" y="77"/>
                  </a:lnTo>
                  <a:lnTo>
                    <a:pt x="387" y="77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8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49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8" name="Freeform 95">
              <a:extLst>
                <a:ext uri="{FF2B5EF4-FFF2-40B4-BE49-F238E27FC236}">
                  <a16:creationId xmlns:a16="http://schemas.microsoft.com/office/drawing/2014/main" id="{4BCD11A1-5430-49BD-BD7F-CB16D517F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094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1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8"/>
                  </a:lnTo>
                  <a:lnTo>
                    <a:pt x="440" y="9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5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1"/>
                  </a:lnTo>
                  <a:lnTo>
                    <a:pt x="438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1" y="60"/>
                  </a:lnTo>
                  <a:lnTo>
                    <a:pt x="410" y="61"/>
                  </a:lnTo>
                  <a:lnTo>
                    <a:pt x="408" y="62"/>
                  </a:lnTo>
                  <a:lnTo>
                    <a:pt x="407" y="63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89" y="76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7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9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7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5"/>
                  </a:lnTo>
                  <a:lnTo>
                    <a:pt x="68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49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8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89" name="Freeform 96">
              <a:extLst>
                <a:ext uri="{FF2B5EF4-FFF2-40B4-BE49-F238E27FC236}">
                  <a16:creationId xmlns:a16="http://schemas.microsoft.com/office/drawing/2014/main" id="{9CCFFC9B-FB50-4FF2-B8C2-E660AD6B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084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2"/>
                  </a:moveTo>
                  <a:lnTo>
                    <a:pt x="441" y="3"/>
                  </a:lnTo>
                  <a:lnTo>
                    <a:pt x="441" y="4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9"/>
                  </a:lnTo>
                  <a:lnTo>
                    <a:pt x="440" y="10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6"/>
                  </a:lnTo>
                  <a:lnTo>
                    <a:pt x="439" y="17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2"/>
                  </a:lnTo>
                  <a:lnTo>
                    <a:pt x="438" y="23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30"/>
                  </a:lnTo>
                  <a:lnTo>
                    <a:pt x="434" y="31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7"/>
                  </a:lnTo>
                  <a:lnTo>
                    <a:pt x="430" y="38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9"/>
                  </a:lnTo>
                  <a:lnTo>
                    <a:pt x="411" y="60"/>
                  </a:lnTo>
                  <a:lnTo>
                    <a:pt x="410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89" y="77"/>
                  </a:lnTo>
                  <a:lnTo>
                    <a:pt x="387" y="77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4"/>
                  </a:lnTo>
                  <a:lnTo>
                    <a:pt x="375" y="85"/>
                  </a:lnTo>
                  <a:lnTo>
                    <a:pt x="373" y="86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1"/>
                  </a:lnTo>
                  <a:lnTo>
                    <a:pt x="361" y="91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8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100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1"/>
                  </a:lnTo>
                  <a:lnTo>
                    <a:pt x="78" y="91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6"/>
                  </a:lnTo>
                  <a:lnTo>
                    <a:pt x="66" y="85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49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4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8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0" name="Freeform 97">
              <a:extLst>
                <a:ext uri="{FF2B5EF4-FFF2-40B4-BE49-F238E27FC236}">
                  <a16:creationId xmlns:a16="http://schemas.microsoft.com/office/drawing/2014/main" id="{709F8C59-39BC-4658-9E0F-EC4ABFB3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074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1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8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5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1"/>
                  </a:lnTo>
                  <a:lnTo>
                    <a:pt x="438" y="22"/>
                  </a:lnTo>
                  <a:lnTo>
                    <a:pt x="437" y="23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9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6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6"/>
                  </a:lnTo>
                  <a:lnTo>
                    <a:pt x="424" y="47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8"/>
                  </a:lnTo>
                  <a:lnTo>
                    <a:pt x="411" y="60"/>
                  </a:lnTo>
                  <a:lnTo>
                    <a:pt x="410" y="61"/>
                  </a:lnTo>
                  <a:lnTo>
                    <a:pt x="408" y="62"/>
                  </a:lnTo>
                  <a:lnTo>
                    <a:pt x="407" y="63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3"/>
                  </a:lnTo>
                  <a:lnTo>
                    <a:pt x="393" y="74"/>
                  </a:lnTo>
                  <a:lnTo>
                    <a:pt x="392" y="75"/>
                  </a:lnTo>
                  <a:lnTo>
                    <a:pt x="389" y="76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5"/>
                  </a:lnTo>
                  <a:lnTo>
                    <a:pt x="371" y="85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7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9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7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5"/>
                  </a:lnTo>
                  <a:lnTo>
                    <a:pt x="68" y="85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49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8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1" name="Rectangle 98">
              <a:extLst>
                <a:ext uri="{FF2B5EF4-FFF2-40B4-BE49-F238E27FC236}">
                  <a16:creationId xmlns:a16="http://schemas.microsoft.com/office/drawing/2014/main" id="{E36AA327-86E0-4515-930D-BEEEAE87B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967"/>
              <a:ext cx="574" cy="390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2" name="Oval 99">
              <a:extLst>
                <a:ext uri="{FF2B5EF4-FFF2-40B4-BE49-F238E27FC236}">
                  <a16:creationId xmlns:a16="http://schemas.microsoft.com/office/drawing/2014/main" id="{C78C2501-C9B4-47E9-AA0E-DEF28CFC6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" y="1221"/>
              <a:ext cx="88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3" name="Freeform 100">
              <a:extLst>
                <a:ext uri="{FF2B5EF4-FFF2-40B4-BE49-F238E27FC236}">
                  <a16:creationId xmlns:a16="http://schemas.microsoft.com/office/drawing/2014/main" id="{CD7304DC-BD37-4750-9A3D-09D6BC3C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318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4" name="Line 101">
              <a:extLst>
                <a:ext uri="{FF2B5EF4-FFF2-40B4-BE49-F238E27FC236}">
                  <a16:creationId xmlns:a16="http://schemas.microsoft.com/office/drawing/2014/main" id="{06426F69-C498-48F0-9A58-D13C86909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5" name="Line 102">
              <a:extLst>
                <a:ext uri="{FF2B5EF4-FFF2-40B4-BE49-F238E27FC236}">
                  <a16:creationId xmlns:a16="http://schemas.microsoft.com/office/drawing/2014/main" id="{5FCDD406-3545-4E90-89C0-512A10E49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6" name="Oval 103">
              <a:extLst>
                <a:ext uri="{FF2B5EF4-FFF2-40B4-BE49-F238E27FC236}">
                  <a16:creationId xmlns:a16="http://schemas.microsoft.com/office/drawing/2014/main" id="{35AC76DA-5698-4D6C-9BBF-B8A1A304B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" y="1230"/>
              <a:ext cx="44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7" name="Freeform 104">
              <a:extLst>
                <a:ext uri="{FF2B5EF4-FFF2-40B4-BE49-F238E27FC236}">
                  <a16:creationId xmlns:a16="http://schemas.microsoft.com/office/drawing/2014/main" id="{0ABB45F8-370E-4405-AD53-144BAFBCC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308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4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8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3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0"/>
                  </a:lnTo>
                  <a:lnTo>
                    <a:pt x="333" y="100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0"/>
                  </a:lnTo>
                  <a:lnTo>
                    <a:pt x="108" y="100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8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8" name="Freeform 105">
              <a:extLst>
                <a:ext uri="{FF2B5EF4-FFF2-40B4-BE49-F238E27FC236}">
                  <a16:creationId xmlns:a16="http://schemas.microsoft.com/office/drawing/2014/main" id="{516007E9-0527-4461-B3B9-CFA00542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99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99" name="Freeform 106">
              <a:extLst>
                <a:ext uri="{FF2B5EF4-FFF2-40B4-BE49-F238E27FC236}">
                  <a16:creationId xmlns:a16="http://schemas.microsoft.com/office/drawing/2014/main" id="{63ECB643-3593-4864-A0BF-F50197CA4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89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4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8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3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8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0" name="Freeform 107">
              <a:extLst>
                <a:ext uri="{FF2B5EF4-FFF2-40B4-BE49-F238E27FC236}">
                  <a16:creationId xmlns:a16="http://schemas.microsoft.com/office/drawing/2014/main" id="{5109A765-AECC-4EBD-B84F-6FE2C285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79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1" name="Freeform 108">
              <a:extLst>
                <a:ext uri="{FF2B5EF4-FFF2-40B4-BE49-F238E27FC236}">
                  <a16:creationId xmlns:a16="http://schemas.microsoft.com/office/drawing/2014/main" id="{3EC9A4B9-E4E7-48B2-831D-FD213C507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69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4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3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8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2" name="Freeform 109">
              <a:extLst>
                <a:ext uri="{FF2B5EF4-FFF2-40B4-BE49-F238E27FC236}">
                  <a16:creationId xmlns:a16="http://schemas.microsoft.com/office/drawing/2014/main" id="{921263B1-A00C-4023-B17B-C4C571A16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60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4"/>
                  </a:lnTo>
                  <a:lnTo>
                    <a:pt x="438" y="25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3"/>
                  </a:lnTo>
                  <a:lnTo>
                    <a:pt x="427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5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6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5" y="79"/>
                  </a:lnTo>
                  <a:lnTo>
                    <a:pt x="384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3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2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1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1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8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20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6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3" name="Freeform 110">
              <a:extLst>
                <a:ext uri="{FF2B5EF4-FFF2-40B4-BE49-F238E27FC236}">
                  <a16:creationId xmlns:a16="http://schemas.microsoft.com/office/drawing/2014/main" id="{96C6A9C2-590B-41B9-B72B-A6F3E2097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250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8" y="23"/>
                  </a:lnTo>
                  <a:lnTo>
                    <a:pt x="438" y="24"/>
                  </a:lnTo>
                  <a:lnTo>
                    <a:pt x="437" y="26"/>
                  </a:lnTo>
                  <a:lnTo>
                    <a:pt x="437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8" y="41"/>
                  </a:lnTo>
                  <a:lnTo>
                    <a:pt x="428" y="42"/>
                  </a:lnTo>
                  <a:lnTo>
                    <a:pt x="427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6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5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6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5" y="78"/>
                  </a:lnTo>
                  <a:lnTo>
                    <a:pt x="384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4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4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3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2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1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9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8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7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7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6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4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5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3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2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8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7" y="89"/>
                  </a:lnTo>
                  <a:lnTo>
                    <a:pt x="76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6" y="77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4" name="Oval 111">
              <a:extLst>
                <a:ext uri="{FF2B5EF4-FFF2-40B4-BE49-F238E27FC236}">
                  <a16:creationId xmlns:a16="http://schemas.microsoft.com/office/drawing/2014/main" id="{3F5F2962-99BE-459F-A2D1-55193A131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" y="1221"/>
              <a:ext cx="89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5" name="Freeform 112">
              <a:extLst>
                <a:ext uri="{FF2B5EF4-FFF2-40B4-BE49-F238E27FC236}">
                  <a16:creationId xmlns:a16="http://schemas.microsoft.com/office/drawing/2014/main" id="{A5E4ADFB-EA13-4917-B2DB-1429B322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318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6" name="Line 113">
              <a:extLst>
                <a:ext uri="{FF2B5EF4-FFF2-40B4-BE49-F238E27FC236}">
                  <a16:creationId xmlns:a16="http://schemas.microsoft.com/office/drawing/2014/main" id="{CE0B1040-90CD-4CD8-B054-90E7FBA5E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7" name="Line 114">
              <a:extLst>
                <a:ext uri="{FF2B5EF4-FFF2-40B4-BE49-F238E27FC236}">
                  <a16:creationId xmlns:a16="http://schemas.microsoft.com/office/drawing/2014/main" id="{5B4F10A5-B68D-4298-88C8-6F13033F1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8" name="Oval 115">
              <a:extLst>
                <a:ext uri="{FF2B5EF4-FFF2-40B4-BE49-F238E27FC236}">
                  <a16:creationId xmlns:a16="http://schemas.microsoft.com/office/drawing/2014/main" id="{E501626E-9DD1-4BBE-921D-3C1F4D1DD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1230"/>
              <a:ext cx="45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09" name="Freeform 116">
              <a:extLst>
                <a:ext uri="{FF2B5EF4-FFF2-40B4-BE49-F238E27FC236}">
                  <a16:creationId xmlns:a16="http://schemas.microsoft.com/office/drawing/2014/main" id="{48FB7FAE-B1F2-4BAF-94E7-F1C97F764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308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8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0"/>
                  </a:lnTo>
                  <a:lnTo>
                    <a:pt x="332" y="100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0"/>
                  </a:lnTo>
                  <a:lnTo>
                    <a:pt x="107" y="100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B087C0FF-7A9B-4D37-882D-8E516A15C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99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A96F1E3C-4EE8-4F8C-BAF5-996D3A1E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89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8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1365EAC3-6133-4B38-9E6D-FAB89D78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79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3" name="Freeform 120">
              <a:extLst>
                <a:ext uri="{FF2B5EF4-FFF2-40B4-BE49-F238E27FC236}">
                  <a16:creationId xmlns:a16="http://schemas.microsoft.com/office/drawing/2014/main" id="{E1F07215-C4CA-40DB-B2C8-B01425855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69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4" name="Freeform 121">
              <a:extLst>
                <a:ext uri="{FF2B5EF4-FFF2-40B4-BE49-F238E27FC236}">
                  <a16:creationId xmlns:a16="http://schemas.microsoft.com/office/drawing/2014/main" id="{8372A566-11DA-45EA-AB1E-F39383B04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60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5" name="Freeform 122">
              <a:extLst>
                <a:ext uri="{FF2B5EF4-FFF2-40B4-BE49-F238E27FC236}">
                  <a16:creationId xmlns:a16="http://schemas.microsoft.com/office/drawing/2014/main" id="{DCF0205A-65A5-4F01-B6E9-12038E36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250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6" name="Oval 123">
              <a:extLst>
                <a:ext uri="{FF2B5EF4-FFF2-40B4-BE49-F238E27FC236}">
                  <a16:creationId xmlns:a16="http://schemas.microsoft.com/office/drawing/2014/main" id="{2DB44FF4-70AD-453B-9DA1-68AA2DBC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" y="1221"/>
              <a:ext cx="88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7" name="Freeform 124">
              <a:extLst>
                <a:ext uri="{FF2B5EF4-FFF2-40B4-BE49-F238E27FC236}">
                  <a16:creationId xmlns:a16="http://schemas.microsoft.com/office/drawing/2014/main" id="{F71EBFD5-8675-4D34-A9B0-253321A5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318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8" name="Line 125">
              <a:extLst>
                <a:ext uri="{FF2B5EF4-FFF2-40B4-BE49-F238E27FC236}">
                  <a16:creationId xmlns:a16="http://schemas.microsoft.com/office/drawing/2014/main" id="{6FB10519-4EC1-4F15-B04A-AE1476C7CC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19" name="Line 126">
              <a:extLst>
                <a:ext uri="{FF2B5EF4-FFF2-40B4-BE49-F238E27FC236}">
                  <a16:creationId xmlns:a16="http://schemas.microsoft.com/office/drawing/2014/main" id="{936300DD-8E77-493C-BFED-6B893910A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0" name="Oval 127">
              <a:extLst>
                <a:ext uri="{FF2B5EF4-FFF2-40B4-BE49-F238E27FC236}">
                  <a16:creationId xmlns:a16="http://schemas.microsoft.com/office/drawing/2014/main" id="{8A97B8DB-6C20-49FD-8B17-7EB1701F7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230"/>
              <a:ext cx="44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1" name="Freeform 128">
              <a:extLst>
                <a:ext uri="{FF2B5EF4-FFF2-40B4-BE49-F238E27FC236}">
                  <a16:creationId xmlns:a16="http://schemas.microsoft.com/office/drawing/2014/main" id="{546A7406-D0A4-4939-83E4-A5969BA92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308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8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0"/>
                  </a:lnTo>
                  <a:lnTo>
                    <a:pt x="333" y="100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0"/>
                  </a:lnTo>
                  <a:lnTo>
                    <a:pt x="107" y="100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2" name="Freeform 129">
              <a:extLst>
                <a:ext uri="{FF2B5EF4-FFF2-40B4-BE49-F238E27FC236}">
                  <a16:creationId xmlns:a16="http://schemas.microsoft.com/office/drawing/2014/main" id="{61B6D0B0-A443-4159-8D95-77491B61C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99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3" name="Freeform 130">
              <a:extLst>
                <a:ext uri="{FF2B5EF4-FFF2-40B4-BE49-F238E27FC236}">
                  <a16:creationId xmlns:a16="http://schemas.microsoft.com/office/drawing/2014/main" id="{5CD206DD-45A5-41BB-AFDE-88F0B9D7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89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8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4" name="Freeform 131">
              <a:extLst>
                <a:ext uri="{FF2B5EF4-FFF2-40B4-BE49-F238E27FC236}">
                  <a16:creationId xmlns:a16="http://schemas.microsoft.com/office/drawing/2014/main" id="{16B82BA9-6ADB-4290-8482-929389AB9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79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5" name="Freeform 132">
              <a:extLst>
                <a:ext uri="{FF2B5EF4-FFF2-40B4-BE49-F238E27FC236}">
                  <a16:creationId xmlns:a16="http://schemas.microsoft.com/office/drawing/2014/main" id="{3336D77B-7EE1-4176-9824-D55CE252D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69"/>
              <a:ext cx="88" cy="20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6" name="Freeform 133">
              <a:extLst>
                <a:ext uri="{FF2B5EF4-FFF2-40B4-BE49-F238E27FC236}">
                  <a16:creationId xmlns:a16="http://schemas.microsoft.com/office/drawing/2014/main" id="{83BB0C62-948F-43AE-A449-C26671008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60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2"/>
                  </a:lnTo>
                  <a:lnTo>
                    <a:pt x="442" y="3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9"/>
                  </a:lnTo>
                  <a:lnTo>
                    <a:pt x="441" y="11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7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50"/>
                  </a:lnTo>
                  <a:lnTo>
                    <a:pt x="421" y="51"/>
                  </a:lnTo>
                  <a:lnTo>
                    <a:pt x="420" y="52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2" y="59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1"/>
                  </a:lnTo>
                  <a:lnTo>
                    <a:pt x="397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9" y="87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2"/>
                  </a:lnTo>
                  <a:lnTo>
                    <a:pt x="357" y="93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7" y="100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6" y="106"/>
                  </a:lnTo>
                  <a:lnTo>
                    <a:pt x="313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2"/>
                  </a:lnTo>
                  <a:lnTo>
                    <a:pt x="291" y="112"/>
                  </a:lnTo>
                  <a:lnTo>
                    <a:pt x="287" y="112"/>
                  </a:lnTo>
                  <a:lnTo>
                    <a:pt x="285" y="113"/>
                  </a:lnTo>
                  <a:lnTo>
                    <a:pt x="283" y="113"/>
                  </a:lnTo>
                  <a:lnTo>
                    <a:pt x="280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2" y="114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3" y="113"/>
                  </a:lnTo>
                  <a:lnTo>
                    <a:pt x="159" y="113"/>
                  </a:lnTo>
                  <a:lnTo>
                    <a:pt x="157" y="113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2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99" y="98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3" y="92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9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6"/>
                  </a:lnTo>
                  <a:lnTo>
                    <a:pt x="36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9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7" name="Freeform 134">
              <a:extLst>
                <a:ext uri="{FF2B5EF4-FFF2-40B4-BE49-F238E27FC236}">
                  <a16:creationId xmlns:a16="http://schemas.microsoft.com/office/drawing/2014/main" id="{3DC2933B-0A83-4F9C-8690-C5E50D882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250"/>
              <a:ext cx="88" cy="19"/>
            </a:xfrm>
            <a:custGeom>
              <a:avLst/>
              <a:gdLst>
                <a:gd name="T0" fmla="*/ 0 w 442"/>
                <a:gd name="T1" fmla="*/ 0 h 117"/>
                <a:gd name="T2" fmla="*/ 0 w 442"/>
                <a:gd name="T3" fmla="*/ 0 h 117"/>
                <a:gd name="T4" fmla="*/ 0 w 442"/>
                <a:gd name="T5" fmla="*/ 0 h 117"/>
                <a:gd name="T6" fmla="*/ 0 w 442"/>
                <a:gd name="T7" fmla="*/ 0 h 117"/>
                <a:gd name="T8" fmla="*/ 0 w 442"/>
                <a:gd name="T9" fmla="*/ 0 h 117"/>
                <a:gd name="T10" fmla="*/ 0 w 442"/>
                <a:gd name="T11" fmla="*/ 0 h 117"/>
                <a:gd name="T12" fmla="*/ 0 w 442"/>
                <a:gd name="T13" fmla="*/ 0 h 117"/>
                <a:gd name="T14" fmla="*/ 0 w 442"/>
                <a:gd name="T15" fmla="*/ 0 h 117"/>
                <a:gd name="T16" fmla="*/ 0 w 442"/>
                <a:gd name="T17" fmla="*/ 0 h 117"/>
                <a:gd name="T18" fmla="*/ 0 w 442"/>
                <a:gd name="T19" fmla="*/ 0 h 117"/>
                <a:gd name="T20" fmla="*/ 0 w 442"/>
                <a:gd name="T21" fmla="*/ 0 h 117"/>
                <a:gd name="T22" fmla="*/ 0 w 442"/>
                <a:gd name="T23" fmla="*/ 0 h 117"/>
                <a:gd name="T24" fmla="*/ 0 w 442"/>
                <a:gd name="T25" fmla="*/ 0 h 117"/>
                <a:gd name="T26" fmla="*/ 0 w 442"/>
                <a:gd name="T27" fmla="*/ 0 h 117"/>
                <a:gd name="T28" fmla="*/ 0 w 442"/>
                <a:gd name="T29" fmla="*/ 0 h 117"/>
                <a:gd name="T30" fmla="*/ 0 w 442"/>
                <a:gd name="T31" fmla="*/ 0 h 117"/>
                <a:gd name="T32" fmla="*/ 0 w 442"/>
                <a:gd name="T33" fmla="*/ 0 h 117"/>
                <a:gd name="T34" fmla="*/ 0 w 442"/>
                <a:gd name="T35" fmla="*/ 0 h 117"/>
                <a:gd name="T36" fmla="*/ 0 w 442"/>
                <a:gd name="T37" fmla="*/ 0 h 117"/>
                <a:gd name="T38" fmla="*/ 0 w 442"/>
                <a:gd name="T39" fmla="*/ 0 h 117"/>
                <a:gd name="T40" fmla="*/ 0 w 442"/>
                <a:gd name="T41" fmla="*/ 0 h 117"/>
                <a:gd name="T42" fmla="*/ 0 w 442"/>
                <a:gd name="T43" fmla="*/ 0 h 117"/>
                <a:gd name="T44" fmla="*/ 0 w 442"/>
                <a:gd name="T45" fmla="*/ 0 h 117"/>
                <a:gd name="T46" fmla="*/ 0 w 442"/>
                <a:gd name="T47" fmla="*/ 0 h 117"/>
                <a:gd name="T48" fmla="*/ 0 w 442"/>
                <a:gd name="T49" fmla="*/ 0 h 117"/>
                <a:gd name="T50" fmla="*/ 0 w 442"/>
                <a:gd name="T51" fmla="*/ 0 h 117"/>
                <a:gd name="T52" fmla="*/ 0 w 442"/>
                <a:gd name="T53" fmla="*/ 0 h 117"/>
                <a:gd name="T54" fmla="*/ 0 w 442"/>
                <a:gd name="T55" fmla="*/ 0 h 117"/>
                <a:gd name="T56" fmla="*/ 0 w 442"/>
                <a:gd name="T57" fmla="*/ 0 h 117"/>
                <a:gd name="T58" fmla="*/ 0 w 442"/>
                <a:gd name="T59" fmla="*/ 0 h 117"/>
                <a:gd name="T60" fmla="*/ 0 w 442"/>
                <a:gd name="T61" fmla="*/ 0 h 117"/>
                <a:gd name="T62" fmla="*/ 0 w 442"/>
                <a:gd name="T63" fmla="*/ 0 h 117"/>
                <a:gd name="T64" fmla="*/ 0 w 442"/>
                <a:gd name="T65" fmla="*/ 0 h 117"/>
                <a:gd name="T66" fmla="*/ 0 w 442"/>
                <a:gd name="T67" fmla="*/ 0 h 117"/>
                <a:gd name="T68" fmla="*/ 0 w 442"/>
                <a:gd name="T69" fmla="*/ 0 h 117"/>
                <a:gd name="T70" fmla="*/ 0 w 442"/>
                <a:gd name="T71" fmla="*/ 0 h 117"/>
                <a:gd name="T72" fmla="*/ 0 w 442"/>
                <a:gd name="T73" fmla="*/ 0 h 117"/>
                <a:gd name="T74" fmla="*/ 0 w 442"/>
                <a:gd name="T75" fmla="*/ 0 h 117"/>
                <a:gd name="T76" fmla="*/ 0 w 442"/>
                <a:gd name="T77" fmla="*/ 0 h 117"/>
                <a:gd name="T78" fmla="*/ 0 w 442"/>
                <a:gd name="T79" fmla="*/ 0 h 117"/>
                <a:gd name="T80" fmla="*/ 0 w 442"/>
                <a:gd name="T81" fmla="*/ 0 h 117"/>
                <a:gd name="T82" fmla="*/ 0 w 442"/>
                <a:gd name="T83" fmla="*/ 0 h 117"/>
                <a:gd name="T84" fmla="*/ 0 w 442"/>
                <a:gd name="T85" fmla="*/ 0 h 117"/>
                <a:gd name="T86" fmla="*/ 0 w 442"/>
                <a:gd name="T87" fmla="*/ 0 h 117"/>
                <a:gd name="T88" fmla="*/ 0 w 442"/>
                <a:gd name="T89" fmla="*/ 0 h 117"/>
                <a:gd name="T90" fmla="*/ 0 w 442"/>
                <a:gd name="T91" fmla="*/ 0 h 117"/>
                <a:gd name="T92" fmla="*/ 0 w 442"/>
                <a:gd name="T93" fmla="*/ 0 h 117"/>
                <a:gd name="T94" fmla="*/ 0 w 442"/>
                <a:gd name="T95" fmla="*/ 0 h 117"/>
                <a:gd name="T96" fmla="*/ 0 w 442"/>
                <a:gd name="T97" fmla="*/ 0 h 117"/>
                <a:gd name="T98" fmla="*/ 0 w 442"/>
                <a:gd name="T99" fmla="*/ 0 h 117"/>
                <a:gd name="T100" fmla="*/ 0 w 442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117"/>
                <a:gd name="T155" fmla="*/ 442 w 442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117">
                  <a:moveTo>
                    <a:pt x="442" y="0"/>
                  </a:moveTo>
                  <a:lnTo>
                    <a:pt x="442" y="1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1" y="8"/>
                  </a:lnTo>
                  <a:lnTo>
                    <a:pt x="441" y="10"/>
                  </a:lnTo>
                  <a:lnTo>
                    <a:pt x="441" y="12"/>
                  </a:lnTo>
                  <a:lnTo>
                    <a:pt x="441" y="13"/>
                  </a:lnTo>
                  <a:lnTo>
                    <a:pt x="440" y="14"/>
                  </a:lnTo>
                  <a:lnTo>
                    <a:pt x="440" y="15"/>
                  </a:lnTo>
                  <a:lnTo>
                    <a:pt x="440" y="17"/>
                  </a:lnTo>
                  <a:lnTo>
                    <a:pt x="439" y="19"/>
                  </a:lnTo>
                  <a:lnTo>
                    <a:pt x="439" y="20"/>
                  </a:lnTo>
                  <a:lnTo>
                    <a:pt x="439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3" y="33"/>
                  </a:lnTo>
                  <a:lnTo>
                    <a:pt x="432" y="34"/>
                  </a:lnTo>
                  <a:lnTo>
                    <a:pt x="432" y="35"/>
                  </a:lnTo>
                  <a:lnTo>
                    <a:pt x="431" y="36"/>
                  </a:lnTo>
                  <a:lnTo>
                    <a:pt x="430" y="39"/>
                  </a:lnTo>
                  <a:lnTo>
                    <a:pt x="429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3" y="48"/>
                  </a:lnTo>
                  <a:lnTo>
                    <a:pt x="422" y="49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3"/>
                  </a:lnTo>
                  <a:lnTo>
                    <a:pt x="418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2" y="58"/>
                  </a:lnTo>
                  <a:lnTo>
                    <a:pt x="411" y="60"/>
                  </a:lnTo>
                  <a:lnTo>
                    <a:pt x="409" y="61"/>
                  </a:lnTo>
                  <a:lnTo>
                    <a:pt x="408" y="62"/>
                  </a:lnTo>
                  <a:lnTo>
                    <a:pt x="407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400" y="69"/>
                  </a:lnTo>
                  <a:lnTo>
                    <a:pt x="399" y="70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90" y="75"/>
                  </a:lnTo>
                  <a:lnTo>
                    <a:pt x="388" y="76"/>
                  </a:lnTo>
                  <a:lnTo>
                    <a:pt x="387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9" y="82"/>
                  </a:lnTo>
                  <a:lnTo>
                    <a:pt x="377" y="83"/>
                  </a:lnTo>
                  <a:lnTo>
                    <a:pt x="376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9" y="86"/>
                  </a:lnTo>
                  <a:lnTo>
                    <a:pt x="367" y="88"/>
                  </a:lnTo>
                  <a:lnTo>
                    <a:pt x="366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9" y="91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6" y="96"/>
                  </a:lnTo>
                  <a:lnTo>
                    <a:pt x="344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9"/>
                  </a:lnTo>
                  <a:lnTo>
                    <a:pt x="335" y="101"/>
                  </a:lnTo>
                  <a:lnTo>
                    <a:pt x="333" y="101"/>
                  </a:lnTo>
                  <a:lnTo>
                    <a:pt x="330" y="102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3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6" y="105"/>
                  </a:lnTo>
                  <a:lnTo>
                    <a:pt x="313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298" y="110"/>
                  </a:lnTo>
                  <a:lnTo>
                    <a:pt x="295" y="110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5" y="112"/>
                  </a:lnTo>
                  <a:lnTo>
                    <a:pt x="283" y="112"/>
                  </a:lnTo>
                  <a:lnTo>
                    <a:pt x="280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2" y="113"/>
                  </a:lnTo>
                  <a:lnTo>
                    <a:pt x="270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2" y="115"/>
                  </a:lnTo>
                  <a:lnTo>
                    <a:pt x="259" y="116"/>
                  </a:lnTo>
                  <a:lnTo>
                    <a:pt x="256" y="116"/>
                  </a:lnTo>
                  <a:lnTo>
                    <a:pt x="253" y="116"/>
                  </a:lnTo>
                  <a:lnTo>
                    <a:pt x="251" y="116"/>
                  </a:lnTo>
                  <a:lnTo>
                    <a:pt x="248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40" y="117"/>
                  </a:lnTo>
                  <a:lnTo>
                    <a:pt x="238" y="117"/>
                  </a:lnTo>
                  <a:lnTo>
                    <a:pt x="234" y="117"/>
                  </a:lnTo>
                  <a:lnTo>
                    <a:pt x="232" y="117"/>
                  </a:lnTo>
                  <a:lnTo>
                    <a:pt x="229" y="117"/>
                  </a:lnTo>
                  <a:lnTo>
                    <a:pt x="227" y="117"/>
                  </a:lnTo>
                  <a:lnTo>
                    <a:pt x="223" y="117"/>
                  </a:lnTo>
                  <a:lnTo>
                    <a:pt x="221" y="117"/>
                  </a:lnTo>
                  <a:lnTo>
                    <a:pt x="219" y="11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0" y="117"/>
                  </a:lnTo>
                  <a:lnTo>
                    <a:pt x="208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9" y="117"/>
                  </a:lnTo>
                  <a:lnTo>
                    <a:pt x="197" y="116"/>
                  </a:lnTo>
                  <a:lnTo>
                    <a:pt x="195" y="116"/>
                  </a:lnTo>
                  <a:lnTo>
                    <a:pt x="191" y="116"/>
                  </a:lnTo>
                  <a:lnTo>
                    <a:pt x="189" y="116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5" y="113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7" y="112"/>
                  </a:lnTo>
                  <a:lnTo>
                    <a:pt x="155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4" y="110"/>
                  </a:lnTo>
                  <a:lnTo>
                    <a:pt x="142" y="109"/>
                  </a:lnTo>
                  <a:lnTo>
                    <a:pt x="139" y="109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4" y="105"/>
                  </a:lnTo>
                  <a:lnTo>
                    <a:pt x="122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2" y="102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9" y="97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5"/>
                  </a:lnTo>
                  <a:lnTo>
                    <a:pt x="90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3" y="91"/>
                  </a:lnTo>
                  <a:lnTo>
                    <a:pt x="81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1" y="85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79"/>
                  </a:lnTo>
                  <a:lnTo>
                    <a:pt x="58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50" y="74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6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40" y="68"/>
                  </a:lnTo>
                  <a:lnTo>
                    <a:pt x="39" y="67"/>
                  </a:lnTo>
                  <a:lnTo>
                    <a:pt x="38" y="65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30" y="58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6"/>
                  </a:lnTo>
                  <a:lnTo>
                    <a:pt x="17" y="44"/>
                  </a:lnTo>
                  <a:lnTo>
                    <a:pt x="16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8" name="Oval 135">
              <a:extLst>
                <a:ext uri="{FF2B5EF4-FFF2-40B4-BE49-F238E27FC236}">
                  <a16:creationId xmlns:a16="http://schemas.microsoft.com/office/drawing/2014/main" id="{8E9FF2A1-0184-40AC-B6D3-27CE454B0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1221"/>
              <a:ext cx="89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29" name="Freeform 136">
              <a:extLst>
                <a:ext uri="{FF2B5EF4-FFF2-40B4-BE49-F238E27FC236}">
                  <a16:creationId xmlns:a16="http://schemas.microsoft.com/office/drawing/2014/main" id="{E961BF1D-B4EF-463F-AA0F-741AC86D6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318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0" name="Line 137">
              <a:extLst>
                <a:ext uri="{FF2B5EF4-FFF2-40B4-BE49-F238E27FC236}">
                  <a16:creationId xmlns:a16="http://schemas.microsoft.com/office/drawing/2014/main" id="{A9DA7A78-1B9F-49A1-A252-4DC85051A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1" name="Line 138">
              <a:extLst>
                <a:ext uri="{FF2B5EF4-FFF2-40B4-BE49-F238E27FC236}">
                  <a16:creationId xmlns:a16="http://schemas.microsoft.com/office/drawing/2014/main" id="{D5BBA773-99A8-4C7D-A7E8-5C245EA68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" y="1240"/>
              <a:ext cx="0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2" name="Oval 139">
              <a:extLst>
                <a:ext uri="{FF2B5EF4-FFF2-40B4-BE49-F238E27FC236}">
                  <a16:creationId xmlns:a16="http://schemas.microsoft.com/office/drawing/2014/main" id="{421A19A8-BE92-46FB-8488-72279396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1230"/>
              <a:ext cx="45" cy="2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3" name="Freeform 140">
              <a:extLst>
                <a:ext uri="{FF2B5EF4-FFF2-40B4-BE49-F238E27FC236}">
                  <a16:creationId xmlns:a16="http://schemas.microsoft.com/office/drawing/2014/main" id="{5E30841C-5A40-4FFE-BF08-FAF17634D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308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8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0"/>
                  </a:lnTo>
                  <a:lnTo>
                    <a:pt x="332" y="100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0"/>
                  </a:lnTo>
                  <a:lnTo>
                    <a:pt x="107" y="100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4" name="Freeform 141">
              <a:extLst>
                <a:ext uri="{FF2B5EF4-FFF2-40B4-BE49-F238E27FC236}">
                  <a16:creationId xmlns:a16="http://schemas.microsoft.com/office/drawing/2014/main" id="{32597719-1918-4966-B97C-1C0275A2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99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id="{B0C803A7-8EF0-4E3B-A152-1A6801AD0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89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8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6" name="Freeform 143">
              <a:extLst>
                <a:ext uri="{FF2B5EF4-FFF2-40B4-BE49-F238E27FC236}">
                  <a16:creationId xmlns:a16="http://schemas.microsoft.com/office/drawing/2014/main" id="{2C217909-7C1D-4E63-8795-CE6E2FA3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79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id="{B7690FB6-3035-4BD5-B2B8-BEEB976EC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69"/>
              <a:ext cx="89" cy="20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0CA2D906-AF32-431A-A74A-44B7FD3F1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60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2"/>
                  </a:lnTo>
                  <a:lnTo>
                    <a:pt x="441" y="3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9"/>
                  </a:lnTo>
                  <a:lnTo>
                    <a:pt x="440" y="11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6"/>
                  </a:lnTo>
                  <a:lnTo>
                    <a:pt x="439" y="18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4"/>
                  </a:lnTo>
                  <a:lnTo>
                    <a:pt x="437" y="25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30"/>
                  </a:lnTo>
                  <a:lnTo>
                    <a:pt x="434" y="32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7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3"/>
                  </a:lnTo>
                  <a:lnTo>
                    <a:pt x="426" y="44"/>
                  </a:lnTo>
                  <a:lnTo>
                    <a:pt x="425" y="45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50"/>
                  </a:lnTo>
                  <a:lnTo>
                    <a:pt x="420" y="51"/>
                  </a:lnTo>
                  <a:lnTo>
                    <a:pt x="419" y="52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7"/>
                  </a:lnTo>
                  <a:lnTo>
                    <a:pt x="413" y="58"/>
                  </a:lnTo>
                  <a:lnTo>
                    <a:pt x="411" y="59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5"/>
                  </a:lnTo>
                  <a:lnTo>
                    <a:pt x="404" y="66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1"/>
                  </a:lnTo>
                  <a:lnTo>
                    <a:pt x="396" y="72"/>
                  </a:lnTo>
                  <a:lnTo>
                    <a:pt x="395" y="73"/>
                  </a:lnTo>
                  <a:lnTo>
                    <a:pt x="393" y="73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8"/>
                  </a:lnTo>
                  <a:lnTo>
                    <a:pt x="384" y="79"/>
                  </a:lnTo>
                  <a:lnTo>
                    <a:pt x="383" y="80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1" y="86"/>
                  </a:lnTo>
                  <a:lnTo>
                    <a:pt x="368" y="87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4" y="94"/>
                  </a:lnTo>
                  <a:lnTo>
                    <a:pt x="352" y="94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1" y="99"/>
                  </a:lnTo>
                  <a:lnTo>
                    <a:pt x="339" y="99"/>
                  </a:lnTo>
                  <a:lnTo>
                    <a:pt x="336" y="100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18" y="106"/>
                  </a:lnTo>
                  <a:lnTo>
                    <a:pt x="315" y="106"/>
                  </a:lnTo>
                  <a:lnTo>
                    <a:pt x="312" y="107"/>
                  </a:lnTo>
                  <a:lnTo>
                    <a:pt x="310" y="107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7" y="112"/>
                  </a:lnTo>
                  <a:lnTo>
                    <a:pt x="284" y="113"/>
                  </a:lnTo>
                  <a:lnTo>
                    <a:pt x="282" y="113"/>
                  </a:lnTo>
                  <a:lnTo>
                    <a:pt x="279" y="113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64" y="114"/>
                  </a:lnTo>
                  <a:lnTo>
                    <a:pt x="162" y="113"/>
                  </a:lnTo>
                  <a:lnTo>
                    <a:pt x="159" y="113"/>
                  </a:lnTo>
                  <a:lnTo>
                    <a:pt x="156" y="113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9" y="112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6" y="106"/>
                  </a:lnTo>
                  <a:lnTo>
                    <a:pt x="123" y="106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99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7"/>
                  </a:lnTo>
                  <a:lnTo>
                    <a:pt x="70" y="86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80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3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3" y="71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6"/>
                  </a:lnTo>
                  <a:lnTo>
                    <a:pt x="35" y="65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9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BB755D99-B5F0-4F6E-9186-55CE805E3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250"/>
              <a:ext cx="89" cy="19"/>
            </a:xfrm>
            <a:custGeom>
              <a:avLst/>
              <a:gdLst>
                <a:gd name="T0" fmla="*/ 0 w 441"/>
                <a:gd name="T1" fmla="*/ 0 h 117"/>
                <a:gd name="T2" fmla="*/ 0 w 441"/>
                <a:gd name="T3" fmla="*/ 0 h 117"/>
                <a:gd name="T4" fmla="*/ 0 w 441"/>
                <a:gd name="T5" fmla="*/ 0 h 117"/>
                <a:gd name="T6" fmla="*/ 0 w 441"/>
                <a:gd name="T7" fmla="*/ 0 h 117"/>
                <a:gd name="T8" fmla="*/ 0 w 441"/>
                <a:gd name="T9" fmla="*/ 0 h 117"/>
                <a:gd name="T10" fmla="*/ 0 w 441"/>
                <a:gd name="T11" fmla="*/ 0 h 117"/>
                <a:gd name="T12" fmla="*/ 0 w 441"/>
                <a:gd name="T13" fmla="*/ 0 h 117"/>
                <a:gd name="T14" fmla="*/ 0 w 441"/>
                <a:gd name="T15" fmla="*/ 0 h 117"/>
                <a:gd name="T16" fmla="*/ 0 w 441"/>
                <a:gd name="T17" fmla="*/ 0 h 117"/>
                <a:gd name="T18" fmla="*/ 0 w 441"/>
                <a:gd name="T19" fmla="*/ 0 h 117"/>
                <a:gd name="T20" fmla="*/ 0 w 441"/>
                <a:gd name="T21" fmla="*/ 0 h 117"/>
                <a:gd name="T22" fmla="*/ 0 w 441"/>
                <a:gd name="T23" fmla="*/ 0 h 117"/>
                <a:gd name="T24" fmla="*/ 0 w 441"/>
                <a:gd name="T25" fmla="*/ 0 h 117"/>
                <a:gd name="T26" fmla="*/ 0 w 441"/>
                <a:gd name="T27" fmla="*/ 0 h 117"/>
                <a:gd name="T28" fmla="*/ 0 w 441"/>
                <a:gd name="T29" fmla="*/ 0 h 117"/>
                <a:gd name="T30" fmla="*/ 0 w 441"/>
                <a:gd name="T31" fmla="*/ 0 h 117"/>
                <a:gd name="T32" fmla="*/ 0 w 441"/>
                <a:gd name="T33" fmla="*/ 0 h 117"/>
                <a:gd name="T34" fmla="*/ 0 w 441"/>
                <a:gd name="T35" fmla="*/ 0 h 117"/>
                <a:gd name="T36" fmla="*/ 0 w 441"/>
                <a:gd name="T37" fmla="*/ 0 h 117"/>
                <a:gd name="T38" fmla="*/ 0 w 441"/>
                <a:gd name="T39" fmla="*/ 0 h 117"/>
                <a:gd name="T40" fmla="*/ 0 w 441"/>
                <a:gd name="T41" fmla="*/ 0 h 117"/>
                <a:gd name="T42" fmla="*/ 0 w 441"/>
                <a:gd name="T43" fmla="*/ 0 h 117"/>
                <a:gd name="T44" fmla="*/ 0 w 441"/>
                <a:gd name="T45" fmla="*/ 0 h 117"/>
                <a:gd name="T46" fmla="*/ 0 w 441"/>
                <a:gd name="T47" fmla="*/ 0 h 117"/>
                <a:gd name="T48" fmla="*/ 0 w 441"/>
                <a:gd name="T49" fmla="*/ 0 h 117"/>
                <a:gd name="T50" fmla="*/ 0 w 441"/>
                <a:gd name="T51" fmla="*/ 0 h 117"/>
                <a:gd name="T52" fmla="*/ 0 w 441"/>
                <a:gd name="T53" fmla="*/ 0 h 117"/>
                <a:gd name="T54" fmla="*/ 0 w 441"/>
                <a:gd name="T55" fmla="*/ 0 h 117"/>
                <a:gd name="T56" fmla="*/ 0 w 441"/>
                <a:gd name="T57" fmla="*/ 0 h 117"/>
                <a:gd name="T58" fmla="*/ 0 w 441"/>
                <a:gd name="T59" fmla="*/ 0 h 117"/>
                <a:gd name="T60" fmla="*/ 0 w 441"/>
                <a:gd name="T61" fmla="*/ 0 h 117"/>
                <a:gd name="T62" fmla="*/ 0 w 441"/>
                <a:gd name="T63" fmla="*/ 0 h 117"/>
                <a:gd name="T64" fmla="*/ 0 w 441"/>
                <a:gd name="T65" fmla="*/ 0 h 117"/>
                <a:gd name="T66" fmla="*/ 0 w 441"/>
                <a:gd name="T67" fmla="*/ 0 h 117"/>
                <a:gd name="T68" fmla="*/ 0 w 441"/>
                <a:gd name="T69" fmla="*/ 0 h 117"/>
                <a:gd name="T70" fmla="*/ 0 w 441"/>
                <a:gd name="T71" fmla="*/ 0 h 117"/>
                <a:gd name="T72" fmla="*/ 0 w 441"/>
                <a:gd name="T73" fmla="*/ 0 h 117"/>
                <a:gd name="T74" fmla="*/ 0 w 441"/>
                <a:gd name="T75" fmla="*/ 0 h 117"/>
                <a:gd name="T76" fmla="*/ 0 w 441"/>
                <a:gd name="T77" fmla="*/ 0 h 117"/>
                <a:gd name="T78" fmla="*/ 0 w 441"/>
                <a:gd name="T79" fmla="*/ 0 h 117"/>
                <a:gd name="T80" fmla="*/ 0 w 441"/>
                <a:gd name="T81" fmla="*/ 0 h 117"/>
                <a:gd name="T82" fmla="*/ 0 w 441"/>
                <a:gd name="T83" fmla="*/ 0 h 117"/>
                <a:gd name="T84" fmla="*/ 0 w 441"/>
                <a:gd name="T85" fmla="*/ 0 h 117"/>
                <a:gd name="T86" fmla="*/ 0 w 441"/>
                <a:gd name="T87" fmla="*/ 0 h 117"/>
                <a:gd name="T88" fmla="*/ 0 w 441"/>
                <a:gd name="T89" fmla="*/ 0 h 117"/>
                <a:gd name="T90" fmla="*/ 0 w 441"/>
                <a:gd name="T91" fmla="*/ 0 h 117"/>
                <a:gd name="T92" fmla="*/ 0 w 441"/>
                <a:gd name="T93" fmla="*/ 0 h 117"/>
                <a:gd name="T94" fmla="*/ 0 w 441"/>
                <a:gd name="T95" fmla="*/ 0 h 117"/>
                <a:gd name="T96" fmla="*/ 0 w 441"/>
                <a:gd name="T97" fmla="*/ 0 h 117"/>
                <a:gd name="T98" fmla="*/ 0 w 441"/>
                <a:gd name="T99" fmla="*/ 0 h 117"/>
                <a:gd name="T100" fmla="*/ 0 w 44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117"/>
                <a:gd name="T155" fmla="*/ 441 w 44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117">
                  <a:moveTo>
                    <a:pt x="441" y="0"/>
                  </a:moveTo>
                  <a:lnTo>
                    <a:pt x="441" y="1"/>
                  </a:lnTo>
                  <a:lnTo>
                    <a:pt x="441" y="2"/>
                  </a:lnTo>
                  <a:lnTo>
                    <a:pt x="441" y="5"/>
                  </a:lnTo>
                  <a:lnTo>
                    <a:pt x="441" y="6"/>
                  </a:lnTo>
                  <a:lnTo>
                    <a:pt x="441" y="7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2"/>
                  </a:lnTo>
                  <a:lnTo>
                    <a:pt x="440" y="13"/>
                  </a:lnTo>
                  <a:lnTo>
                    <a:pt x="439" y="14"/>
                  </a:lnTo>
                  <a:lnTo>
                    <a:pt x="439" y="15"/>
                  </a:lnTo>
                  <a:lnTo>
                    <a:pt x="439" y="17"/>
                  </a:lnTo>
                  <a:lnTo>
                    <a:pt x="438" y="19"/>
                  </a:lnTo>
                  <a:lnTo>
                    <a:pt x="438" y="20"/>
                  </a:lnTo>
                  <a:lnTo>
                    <a:pt x="438" y="21"/>
                  </a:lnTo>
                  <a:lnTo>
                    <a:pt x="437" y="23"/>
                  </a:lnTo>
                  <a:lnTo>
                    <a:pt x="437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8"/>
                  </a:lnTo>
                  <a:lnTo>
                    <a:pt x="434" y="29"/>
                  </a:lnTo>
                  <a:lnTo>
                    <a:pt x="434" y="31"/>
                  </a:lnTo>
                  <a:lnTo>
                    <a:pt x="432" y="33"/>
                  </a:lnTo>
                  <a:lnTo>
                    <a:pt x="431" y="34"/>
                  </a:lnTo>
                  <a:lnTo>
                    <a:pt x="431" y="35"/>
                  </a:lnTo>
                  <a:lnTo>
                    <a:pt x="430" y="36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1"/>
                  </a:lnTo>
                  <a:lnTo>
                    <a:pt x="427" y="42"/>
                  </a:lnTo>
                  <a:lnTo>
                    <a:pt x="426" y="43"/>
                  </a:lnTo>
                  <a:lnTo>
                    <a:pt x="425" y="44"/>
                  </a:lnTo>
                  <a:lnTo>
                    <a:pt x="424" y="46"/>
                  </a:lnTo>
                  <a:lnTo>
                    <a:pt x="422" y="48"/>
                  </a:lnTo>
                  <a:lnTo>
                    <a:pt x="421" y="49"/>
                  </a:lnTo>
                  <a:lnTo>
                    <a:pt x="420" y="50"/>
                  </a:lnTo>
                  <a:lnTo>
                    <a:pt x="419" y="51"/>
                  </a:lnTo>
                  <a:lnTo>
                    <a:pt x="418" y="53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4" y="56"/>
                  </a:lnTo>
                  <a:lnTo>
                    <a:pt x="413" y="57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08" y="61"/>
                  </a:lnTo>
                  <a:lnTo>
                    <a:pt x="407" y="62"/>
                  </a:lnTo>
                  <a:lnTo>
                    <a:pt x="406" y="64"/>
                  </a:lnTo>
                  <a:lnTo>
                    <a:pt x="404" y="65"/>
                  </a:lnTo>
                  <a:lnTo>
                    <a:pt x="403" y="67"/>
                  </a:lnTo>
                  <a:lnTo>
                    <a:pt x="402" y="68"/>
                  </a:lnTo>
                  <a:lnTo>
                    <a:pt x="399" y="69"/>
                  </a:lnTo>
                  <a:lnTo>
                    <a:pt x="398" y="70"/>
                  </a:lnTo>
                  <a:lnTo>
                    <a:pt x="396" y="71"/>
                  </a:lnTo>
                  <a:lnTo>
                    <a:pt x="395" y="72"/>
                  </a:lnTo>
                  <a:lnTo>
                    <a:pt x="393" y="72"/>
                  </a:lnTo>
                  <a:lnTo>
                    <a:pt x="392" y="74"/>
                  </a:lnTo>
                  <a:lnTo>
                    <a:pt x="389" y="75"/>
                  </a:lnTo>
                  <a:lnTo>
                    <a:pt x="387" y="76"/>
                  </a:lnTo>
                  <a:lnTo>
                    <a:pt x="386" y="77"/>
                  </a:lnTo>
                  <a:lnTo>
                    <a:pt x="384" y="78"/>
                  </a:lnTo>
                  <a:lnTo>
                    <a:pt x="383" y="79"/>
                  </a:lnTo>
                  <a:lnTo>
                    <a:pt x="381" y="81"/>
                  </a:lnTo>
                  <a:lnTo>
                    <a:pt x="378" y="82"/>
                  </a:lnTo>
                  <a:lnTo>
                    <a:pt x="376" y="83"/>
                  </a:lnTo>
                  <a:lnTo>
                    <a:pt x="375" y="84"/>
                  </a:lnTo>
                  <a:lnTo>
                    <a:pt x="373" y="84"/>
                  </a:lnTo>
                  <a:lnTo>
                    <a:pt x="371" y="85"/>
                  </a:lnTo>
                  <a:lnTo>
                    <a:pt x="368" y="86"/>
                  </a:lnTo>
                  <a:lnTo>
                    <a:pt x="366" y="88"/>
                  </a:lnTo>
                  <a:lnTo>
                    <a:pt x="365" y="89"/>
                  </a:lnTo>
                  <a:lnTo>
                    <a:pt x="363" y="90"/>
                  </a:lnTo>
                  <a:lnTo>
                    <a:pt x="361" y="90"/>
                  </a:lnTo>
                  <a:lnTo>
                    <a:pt x="358" y="91"/>
                  </a:lnTo>
                  <a:lnTo>
                    <a:pt x="356" y="92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7" y="96"/>
                  </a:lnTo>
                  <a:lnTo>
                    <a:pt x="345" y="96"/>
                  </a:lnTo>
                  <a:lnTo>
                    <a:pt x="343" y="97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6" y="99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2"/>
                  </a:lnTo>
                  <a:lnTo>
                    <a:pt x="326" y="103"/>
                  </a:lnTo>
                  <a:lnTo>
                    <a:pt x="324" y="103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18" y="105"/>
                  </a:lnTo>
                  <a:lnTo>
                    <a:pt x="315" y="105"/>
                  </a:lnTo>
                  <a:lnTo>
                    <a:pt x="312" y="106"/>
                  </a:lnTo>
                  <a:lnTo>
                    <a:pt x="310" y="106"/>
                  </a:lnTo>
                  <a:lnTo>
                    <a:pt x="308" y="108"/>
                  </a:lnTo>
                  <a:lnTo>
                    <a:pt x="305" y="108"/>
                  </a:lnTo>
                  <a:lnTo>
                    <a:pt x="302" y="109"/>
                  </a:lnTo>
                  <a:lnTo>
                    <a:pt x="300" y="109"/>
                  </a:lnTo>
                  <a:lnTo>
                    <a:pt x="298" y="110"/>
                  </a:lnTo>
                  <a:lnTo>
                    <a:pt x="294" y="110"/>
                  </a:lnTo>
                  <a:lnTo>
                    <a:pt x="292" y="111"/>
                  </a:lnTo>
                  <a:lnTo>
                    <a:pt x="290" y="111"/>
                  </a:lnTo>
                  <a:lnTo>
                    <a:pt x="287" y="111"/>
                  </a:lnTo>
                  <a:lnTo>
                    <a:pt x="284" y="112"/>
                  </a:lnTo>
                  <a:lnTo>
                    <a:pt x="282" y="112"/>
                  </a:lnTo>
                  <a:lnTo>
                    <a:pt x="279" y="112"/>
                  </a:lnTo>
                  <a:lnTo>
                    <a:pt x="277" y="113"/>
                  </a:lnTo>
                  <a:lnTo>
                    <a:pt x="275" y="113"/>
                  </a:lnTo>
                  <a:lnTo>
                    <a:pt x="271" y="113"/>
                  </a:lnTo>
                  <a:lnTo>
                    <a:pt x="269" y="115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1" y="115"/>
                  </a:lnTo>
                  <a:lnTo>
                    <a:pt x="258" y="116"/>
                  </a:lnTo>
                  <a:lnTo>
                    <a:pt x="256" y="116"/>
                  </a:lnTo>
                  <a:lnTo>
                    <a:pt x="252" y="116"/>
                  </a:lnTo>
                  <a:lnTo>
                    <a:pt x="250" y="116"/>
                  </a:lnTo>
                  <a:lnTo>
                    <a:pt x="247" y="116"/>
                  </a:lnTo>
                  <a:lnTo>
                    <a:pt x="245" y="116"/>
                  </a:lnTo>
                  <a:lnTo>
                    <a:pt x="243" y="117"/>
                  </a:lnTo>
                  <a:lnTo>
                    <a:pt x="239" y="117"/>
                  </a:lnTo>
                  <a:lnTo>
                    <a:pt x="237" y="117"/>
                  </a:lnTo>
                  <a:lnTo>
                    <a:pt x="234" y="117"/>
                  </a:lnTo>
                  <a:lnTo>
                    <a:pt x="231" y="117"/>
                  </a:lnTo>
                  <a:lnTo>
                    <a:pt x="228" y="117"/>
                  </a:lnTo>
                  <a:lnTo>
                    <a:pt x="226" y="117"/>
                  </a:lnTo>
                  <a:lnTo>
                    <a:pt x="223" y="117"/>
                  </a:lnTo>
                  <a:lnTo>
                    <a:pt x="220" y="117"/>
                  </a:lnTo>
                  <a:lnTo>
                    <a:pt x="218" y="117"/>
                  </a:lnTo>
                  <a:lnTo>
                    <a:pt x="215" y="117"/>
                  </a:lnTo>
                  <a:lnTo>
                    <a:pt x="213" y="117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4" y="117"/>
                  </a:lnTo>
                  <a:lnTo>
                    <a:pt x="202" y="117"/>
                  </a:lnTo>
                  <a:lnTo>
                    <a:pt x="198" y="117"/>
                  </a:lnTo>
                  <a:lnTo>
                    <a:pt x="196" y="116"/>
                  </a:lnTo>
                  <a:lnTo>
                    <a:pt x="194" y="116"/>
                  </a:lnTo>
                  <a:lnTo>
                    <a:pt x="191" y="116"/>
                  </a:lnTo>
                  <a:lnTo>
                    <a:pt x="188" y="116"/>
                  </a:lnTo>
                  <a:lnTo>
                    <a:pt x="185" y="116"/>
                  </a:lnTo>
                  <a:lnTo>
                    <a:pt x="183" y="116"/>
                  </a:lnTo>
                  <a:lnTo>
                    <a:pt x="180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2" y="115"/>
                  </a:lnTo>
                  <a:lnTo>
                    <a:pt x="170" y="113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6" y="110"/>
                  </a:lnTo>
                  <a:lnTo>
                    <a:pt x="143" y="110"/>
                  </a:lnTo>
                  <a:lnTo>
                    <a:pt x="141" y="109"/>
                  </a:lnTo>
                  <a:lnTo>
                    <a:pt x="139" y="109"/>
                  </a:lnTo>
                  <a:lnTo>
                    <a:pt x="135" y="108"/>
                  </a:lnTo>
                  <a:lnTo>
                    <a:pt x="133" y="108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23" y="10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1" y="102"/>
                  </a:lnTo>
                  <a:lnTo>
                    <a:pt x="109" y="101"/>
                  </a:lnTo>
                  <a:lnTo>
                    <a:pt x="107" y="101"/>
                  </a:lnTo>
                  <a:lnTo>
                    <a:pt x="105" y="99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8" y="97"/>
                  </a:lnTo>
                  <a:lnTo>
                    <a:pt x="96" y="96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3" y="86"/>
                  </a:lnTo>
                  <a:lnTo>
                    <a:pt x="70" y="85"/>
                  </a:lnTo>
                  <a:lnTo>
                    <a:pt x="68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3" y="82"/>
                  </a:lnTo>
                  <a:lnTo>
                    <a:pt x="60" y="81"/>
                  </a:lnTo>
                  <a:lnTo>
                    <a:pt x="58" y="79"/>
                  </a:lnTo>
                  <a:lnTo>
                    <a:pt x="57" y="78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lnTo>
                    <a:pt x="42" y="69"/>
                  </a:lnTo>
                  <a:lnTo>
                    <a:pt x="39" y="68"/>
                  </a:lnTo>
                  <a:lnTo>
                    <a:pt x="38" y="67"/>
                  </a:lnTo>
                  <a:lnTo>
                    <a:pt x="37" y="65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3" y="61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0" name="Freeform 147">
              <a:extLst>
                <a:ext uri="{FF2B5EF4-FFF2-40B4-BE49-F238E27FC236}">
                  <a16:creationId xmlns:a16="http://schemas.microsoft.com/office/drawing/2014/main" id="{596722BB-AA25-4692-B1F4-E256A3E7F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" y="1182"/>
              <a:ext cx="22" cy="19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1" name="Freeform 148">
              <a:extLst>
                <a:ext uri="{FF2B5EF4-FFF2-40B4-BE49-F238E27FC236}">
                  <a16:creationId xmlns:a16="http://schemas.microsoft.com/office/drawing/2014/main" id="{6484412B-3463-4A22-91BF-769CAEA86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1182"/>
              <a:ext cx="22" cy="19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2" name="Freeform 149">
              <a:extLst>
                <a:ext uri="{FF2B5EF4-FFF2-40B4-BE49-F238E27FC236}">
                  <a16:creationId xmlns:a16="http://schemas.microsoft.com/office/drawing/2014/main" id="{9EE5CC36-EAF8-422D-AE9D-77479059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182"/>
              <a:ext cx="22" cy="19"/>
            </a:xfrm>
            <a:custGeom>
              <a:avLst/>
              <a:gdLst>
                <a:gd name="T0" fmla="*/ 0 w 111"/>
                <a:gd name="T1" fmla="*/ 0 h 117"/>
                <a:gd name="T2" fmla="*/ 0 w 111"/>
                <a:gd name="T3" fmla="*/ 0 h 117"/>
                <a:gd name="T4" fmla="*/ 0 w 111"/>
                <a:gd name="T5" fmla="*/ 0 h 117"/>
                <a:gd name="T6" fmla="*/ 0 w 111"/>
                <a:gd name="T7" fmla="*/ 0 h 117"/>
                <a:gd name="T8" fmla="*/ 0 w 111"/>
                <a:gd name="T9" fmla="*/ 0 h 117"/>
                <a:gd name="T10" fmla="*/ 0 w 111"/>
                <a:gd name="T11" fmla="*/ 0 h 117"/>
                <a:gd name="T12" fmla="*/ 0 w 111"/>
                <a:gd name="T13" fmla="*/ 0 h 117"/>
                <a:gd name="T14" fmla="*/ 0 w 111"/>
                <a:gd name="T15" fmla="*/ 0 h 117"/>
                <a:gd name="T16" fmla="*/ 0 w 111"/>
                <a:gd name="T17" fmla="*/ 0 h 117"/>
                <a:gd name="T18" fmla="*/ 0 w 111"/>
                <a:gd name="T19" fmla="*/ 0 h 117"/>
                <a:gd name="T20" fmla="*/ 0 w 111"/>
                <a:gd name="T21" fmla="*/ 0 h 117"/>
                <a:gd name="T22" fmla="*/ 0 w 111"/>
                <a:gd name="T23" fmla="*/ 0 h 117"/>
                <a:gd name="T24" fmla="*/ 0 w 111"/>
                <a:gd name="T25" fmla="*/ 0 h 117"/>
                <a:gd name="T26" fmla="*/ 0 w 111"/>
                <a:gd name="T27" fmla="*/ 0 h 117"/>
                <a:gd name="T28" fmla="*/ 0 w 111"/>
                <a:gd name="T29" fmla="*/ 0 h 117"/>
                <a:gd name="T30" fmla="*/ 0 w 111"/>
                <a:gd name="T31" fmla="*/ 0 h 117"/>
                <a:gd name="T32" fmla="*/ 0 w 111"/>
                <a:gd name="T33" fmla="*/ 0 h 117"/>
                <a:gd name="T34" fmla="*/ 0 w 111"/>
                <a:gd name="T35" fmla="*/ 0 h 117"/>
                <a:gd name="T36" fmla="*/ 0 w 111"/>
                <a:gd name="T37" fmla="*/ 0 h 117"/>
                <a:gd name="T38" fmla="*/ 0 w 111"/>
                <a:gd name="T39" fmla="*/ 0 h 117"/>
                <a:gd name="T40" fmla="*/ 0 w 111"/>
                <a:gd name="T41" fmla="*/ 0 h 117"/>
                <a:gd name="T42" fmla="*/ 0 w 111"/>
                <a:gd name="T43" fmla="*/ 0 h 117"/>
                <a:gd name="T44" fmla="*/ 0 w 111"/>
                <a:gd name="T45" fmla="*/ 0 h 117"/>
                <a:gd name="T46" fmla="*/ 0 w 111"/>
                <a:gd name="T47" fmla="*/ 0 h 117"/>
                <a:gd name="T48" fmla="*/ 0 w 111"/>
                <a:gd name="T49" fmla="*/ 0 h 117"/>
                <a:gd name="T50" fmla="*/ 0 w 111"/>
                <a:gd name="T51" fmla="*/ 0 h 117"/>
                <a:gd name="T52" fmla="*/ 0 w 111"/>
                <a:gd name="T53" fmla="*/ 0 h 117"/>
                <a:gd name="T54" fmla="*/ 0 w 111"/>
                <a:gd name="T55" fmla="*/ 0 h 117"/>
                <a:gd name="T56" fmla="*/ 0 w 111"/>
                <a:gd name="T57" fmla="*/ 0 h 117"/>
                <a:gd name="T58" fmla="*/ 0 w 111"/>
                <a:gd name="T59" fmla="*/ 0 h 117"/>
                <a:gd name="T60" fmla="*/ 0 w 111"/>
                <a:gd name="T61" fmla="*/ 0 h 117"/>
                <a:gd name="T62" fmla="*/ 0 w 111"/>
                <a:gd name="T63" fmla="*/ 0 h 117"/>
                <a:gd name="T64" fmla="*/ 0 w 111"/>
                <a:gd name="T65" fmla="*/ 0 h 117"/>
                <a:gd name="T66" fmla="*/ 0 w 111"/>
                <a:gd name="T67" fmla="*/ 0 h 117"/>
                <a:gd name="T68" fmla="*/ 0 w 111"/>
                <a:gd name="T69" fmla="*/ 0 h 117"/>
                <a:gd name="T70" fmla="*/ 0 w 111"/>
                <a:gd name="T71" fmla="*/ 0 h 117"/>
                <a:gd name="T72" fmla="*/ 0 w 111"/>
                <a:gd name="T73" fmla="*/ 0 h 117"/>
                <a:gd name="T74" fmla="*/ 0 w 111"/>
                <a:gd name="T75" fmla="*/ 0 h 117"/>
                <a:gd name="T76" fmla="*/ 0 w 111"/>
                <a:gd name="T77" fmla="*/ 0 h 117"/>
                <a:gd name="T78" fmla="*/ 0 w 111"/>
                <a:gd name="T79" fmla="*/ 0 h 117"/>
                <a:gd name="T80" fmla="*/ 0 w 111"/>
                <a:gd name="T81" fmla="*/ 0 h 117"/>
                <a:gd name="T82" fmla="*/ 0 w 111"/>
                <a:gd name="T83" fmla="*/ 0 h 117"/>
                <a:gd name="T84" fmla="*/ 0 w 111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1"/>
                <a:gd name="T130" fmla="*/ 0 h 117"/>
                <a:gd name="T131" fmla="*/ 111 w 111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3" y="96"/>
                  </a:lnTo>
                  <a:lnTo>
                    <a:pt x="3" y="94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4" y="91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3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6" y="32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6" y="23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3" name="Freeform 150">
              <a:extLst>
                <a:ext uri="{FF2B5EF4-FFF2-40B4-BE49-F238E27FC236}">
                  <a16:creationId xmlns:a16="http://schemas.microsoft.com/office/drawing/2014/main" id="{DAD6D1EF-FCE4-41FF-BF5A-3FE24462B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1182"/>
              <a:ext cx="22" cy="19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6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4" name="Line 151">
              <a:extLst>
                <a:ext uri="{FF2B5EF4-FFF2-40B4-BE49-F238E27FC236}">
                  <a16:creationId xmlns:a16="http://schemas.microsoft.com/office/drawing/2014/main" id="{85A06A07-C8D2-4A45-B252-4B9AE59E2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" y="1201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5" name="Line 152">
              <a:extLst>
                <a:ext uri="{FF2B5EF4-FFF2-40B4-BE49-F238E27FC236}">
                  <a16:creationId xmlns:a16="http://schemas.microsoft.com/office/drawing/2014/main" id="{90C61E3A-24EB-45BF-8B1A-6438920BA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" y="1201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6" name="Line 153">
              <a:extLst>
                <a:ext uri="{FF2B5EF4-FFF2-40B4-BE49-F238E27FC236}">
                  <a16:creationId xmlns:a16="http://schemas.microsoft.com/office/drawing/2014/main" id="{6682E9F9-8FAB-4677-A40E-2009D3E71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01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7" name="Line 154">
              <a:extLst>
                <a:ext uri="{FF2B5EF4-FFF2-40B4-BE49-F238E27FC236}">
                  <a16:creationId xmlns:a16="http://schemas.microsoft.com/office/drawing/2014/main" id="{B00DBBE0-D865-48AA-8C4F-75C981D01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9" y="1201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8" name="Line 155">
              <a:extLst>
                <a:ext uri="{FF2B5EF4-FFF2-40B4-BE49-F238E27FC236}">
                  <a16:creationId xmlns:a16="http://schemas.microsoft.com/office/drawing/2014/main" id="{64B8EE20-9D08-4907-A69B-A3B8BEEF1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" y="1182"/>
              <a:ext cx="44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49" name="Freeform 156">
              <a:extLst>
                <a:ext uri="{FF2B5EF4-FFF2-40B4-BE49-F238E27FC236}">
                  <a16:creationId xmlns:a16="http://schemas.microsoft.com/office/drawing/2014/main" id="{8F9EDA90-0B01-4943-9041-3BE6A910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" y="1006"/>
              <a:ext cx="22" cy="20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5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2" y="96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3" y="90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7" y="75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59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5" y="43"/>
                  </a:lnTo>
                  <a:lnTo>
                    <a:pt x="25" y="42"/>
                  </a:lnTo>
                  <a:lnTo>
                    <a:pt x="26" y="41"/>
                  </a:lnTo>
                  <a:lnTo>
                    <a:pt x="27" y="39"/>
                  </a:lnTo>
                  <a:lnTo>
                    <a:pt x="28" y="38"/>
                  </a:lnTo>
                  <a:lnTo>
                    <a:pt x="29" y="37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2" y="34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5" y="31"/>
                  </a:lnTo>
                  <a:lnTo>
                    <a:pt x="36" y="30"/>
                  </a:lnTo>
                  <a:lnTo>
                    <a:pt x="37" y="29"/>
                  </a:lnTo>
                  <a:lnTo>
                    <a:pt x="38" y="28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5" y="22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0" name="Freeform 157">
              <a:extLst>
                <a:ext uri="{FF2B5EF4-FFF2-40B4-BE49-F238E27FC236}">
                  <a16:creationId xmlns:a16="http://schemas.microsoft.com/office/drawing/2014/main" id="{B1B1A372-8449-4DDB-85EC-C73788EB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1006"/>
              <a:ext cx="22" cy="20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5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2" y="96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3" y="90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6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59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5" y="43"/>
                  </a:lnTo>
                  <a:lnTo>
                    <a:pt x="25" y="42"/>
                  </a:lnTo>
                  <a:lnTo>
                    <a:pt x="27" y="41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2" y="34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5" y="31"/>
                  </a:lnTo>
                  <a:lnTo>
                    <a:pt x="36" y="30"/>
                  </a:lnTo>
                  <a:lnTo>
                    <a:pt x="38" y="29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5" y="22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70" y="8"/>
                  </a:lnTo>
                  <a:lnTo>
                    <a:pt x="71" y="8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91" y="2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1" name="Freeform 158">
              <a:extLst>
                <a:ext uri="{FF2B5EF4-FFF2-40B4-BE49-F238E27FC236}">
                  <a16:creationId xmlns:a16="http://schemas.microsoft.com/office/drawing/2014/main" id="{A6BF923F-2478-4A0F-A907-5F3C89DED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006"/>
              <a:ext cx="22" cy="20"/>
            </a:xfrm>
            <a:custGeom>
              <a:avLst/>
              <a:gdLst>
                <a:gd name="T0" fmla="*/ 0 w 111"/>
                <a:gd name="T1" fmla="*/ 0 h 117"/>
                <a:gd name="T2" fmla="*/ 0 w 111"/>
                <a:gd name="T3" fmla="*/ 0 h 117"/>
                <a:gd name="T4" fmla="*/ 0 w 111"/>
                <a:gd name="T5" fmla="*/ 0 h 117"/>
                <a:gd name="T6" fmla="*/ 0 w 111"/>
                <a:gd name="T7" fmla="*/ 0 h 117"/>
                <a:gd name="T8" fmla="*/ 0 w 111"/>
                <a:gd name="T9" fmla="*/ 0 h 117"/>
                <a:gd name="T10" fmla="*/ 0 w 111"/>
                <a:gd name="T11" fmla="*/ 0 h 117"/>
                <a:gd name="T12" fmla="*/ 0 w 111"/>
                <a:gd name="T13" fmla="*/ 0 h 117"/>
                <a:gd name="T14" fmla="*/ 0 w 111"/>
                <a:gd name="T15" fmla="*/ 0 h 117"/>
                <a:gd name="T16" fmla="*/ 0 w 111"/>
                <a:gd name="T17" fmla="*/ 0 h 117"/>
                <a:gd name="T18" fmla="*/ 0 w 111"/>
                <a:gd name="T19" fmla="*/ 0 h 117"/>
                <a:gd name="T20" fmla="*/ 0 w 111"/>
                <a:gd name="T21" fmla="*/ 0 h 117"/>
                <a:gd name="T22" fmla="*/ 0 w 111"/>
                <a:gd name="T23" fmla="*/ 0 h 117"/>
                <a:gd name="T24" fmla="*/ 0 w 111"/>
                <a:gd name="T25" fmla="*/ 0 h 117"/>
                <a:gd name="T26" fmla="*/ 0 w 111"/>
                <a:gd name="T27" fmla="*/ 0 h 117"/>
                <a:gd name="T28" fmla="*/ 0 w 111"/>
                <a:gd name="T29" fmla="*/ 0 h 117"/>
                <a:gd name="T30" fmla="*/ 0 w 111"/>
                <a:gd name="T31" fmla="*/ 0 h 117"/>
                <a:gd name="T32" fmla="*/ 0 w 111"/>
                <a:gd name="T33" fmla="*/ 0 h 117"/>
                <a:gd name="T34" fmla="*/ 0 w 111"/>
                <a:gd name="T35" fmla="*/ 0 h 117"/>
                <a:gd name="T36" fmla="*/ 0 w 111"/>
                <a:gd name="T37" fmla="*/ 0 h 117"/>
                <a:gd name="T38" fmla="*/ 0 w 111"/>
                <a:gd name="T39" fmla="*/ 0 h 117"/>
                <a:gd name="T40" fmla="*/ 0 w 111"/>
                <a:gd name="T41" fmla="*/ 0 h 117"/>
                <a:gd name="T42" fmla="*/ 0 w 111"/>
                <a:gd name="T43" fmla="*/ 0 h 117"/>
                <a:gd name="T44" fmla="*/ 0 w 111"/>
                <a:gd name="T45" fmla="*/ 0 h 117"/>
                <a:gd name="T46" fmla="*/ 0 w 111"/>
                <a:gd name="T47" fmla="*/ 0 h 117"/>
                <a:gd name="T48" fmla="*/ 0 w 111"/>
                <a:gd name="T49" fmla="*/ 0 h 117"/>
                <a:gd name="T50" fmla="*/ 0 w 111"/>
                <a:gd name="T51" fmla="*/ 0 h 117"/>
                <a:gd name="T52" fmla="*/ 0 w 111"/>
                <a:gd name="T53" fmla="*/ 0 h 117"/>
                <a:gd name="T54" fmla="*/ 0 w 111"/>
                <a:gd name="T55" fmla="*/ 0 h 117"/>
                <a:gd name="T56" fmla="*/ 0 w 111"/>
                <a:gd name="T57" fmla="*/ 0 h 117"/>
                <a:gd name="T58" fmla="*/ 0 w 111"/>
                <a:gd name="T59" fmla="*/ 0 h 117"/>
                <a:gd name="T60" fmla="*/ 0 w 111"/>
                <a:gd name="T61" fmla="*/ 0 h 117"/>
                <a:gd name="T62" fmla="*/ 0 w 111"/>
                <a:gd name="T63" fmla="*/ 0 h 117"/>
                <a:gd name="T64" fmla="*/ 0 w 111"/>
                <a:gd name="T65" fmla="*/ 0 h 117"/>
                <a:gd name="T66" fmla="*/ 0 w 111"/>
                <a:gd name="T67" fmla="*/ 0 h 117"/>
                <a:gd name="T68" fmla="*/ 0 w 111"/>
                <a:gd name="T69" fmla="*/ 0 h 117"/>
                <a:gd name="T70" fmla="*/ 0 w 111"/>
                <a:gd name="T71" fmla="*/ 0 h 117"/>
                <a:gd name="T72" fmla="*/ 0 w 111"/>
                <a:gd name="T73" fmla="*/ 0 h 117"/>
                <a:gd name="T74" fmla="*/ 0 w 111"/>
                <a:gd name="T75" fmla="*/ 0 h 117"/>
                <a:gd name="T76" fmla="*/ 0 w 111"/>
                <a:gd name="T77" fmla="*/ 0 h 117"/>
                <a:gd name="T78" fmla="*/ 0 w 111"/>
                <a:gd name="T79" fmla="*/ 0 h 117"/>
                <a:gd name="T80" fmla="*/ 0 w 111"/>
                <a:gd name="T81" fmla="*/ 0 h 117"/>
                <a:gd name="T82" fmla="*/ 0 w 111"/>
                <a:gd name="T83" fmla="*/ 0 h 117"/>
                <a:gd name="T84" fmla="*/ 0 w 111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1"/>
                <a:gd name="T130" fmla="*/ 0 h 117"/>
                <a:gd name="T131" fmla="*/ 111 w 111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1" h="117">
                  <a:moveTo>
                    <a:pt x="0" y="117"/>
                  </a:moveTo>
                  <a:lnTo>
                    <a:pt x="0" y="115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3" y="96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1"/>
                  </a:lnTo>
                  <a:lnTo>
                    <a:pt x="4" y="90"/>
                  </a:lnTo>
                  <a:lnTo>
                    <a:pt x="4" y="89"/>
                  </a:lnTo>
                  <a:lnTo>
                    <a:pt x="4" y="87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3" y="64"/>
                  </a:lnTo>
                  <a:lnTo>
                    <a:pt x="13" y="63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4" y="44"/>
                  </a:lnTo>
                  <a:lnTo>
                    <a:pt x="25" y="44"/>
                  </a:lnTo>
                  <a:lnTo>
                    <a:pt x="26" y="43"/>
                  </a:lnTo>
                  <a:lnTo>
                    <a:pt x="26" y="42"/>
                  </a:lnTo>
                  <a:lnTo>
                    <a:pt x="27" y="41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2" y="34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6" y="22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3" y="17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7" y="15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70" y="8"/>
                  </a:lnTo>
                  <a:lnTo>
                    <a:pt x="71" y="8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91" y="2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2" name="Freeform 159">
              <a:extLst>
                <a:ext uri="{FF2B5EF4-FFF2-40B4-BE49-F238E27FC236}">
                  <a16:creationId xmlns:a16="http://schemas.microsoft.com/office/drawing/2014/main" id="{9C47CEE3-0CF7-4802-B301-8761F9DA2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1006"/>
              <a:ext cx="22" cy="20"/>
            </a:xfrm>
            <a:custGeom>
              <a:avLst/>
              <a:gdLst>
                <a:gd name="T0" fmla="*/ 0 w 110"/>
                <a:gd name="T1" fmla="*/ 0 h 117"/>
                <a:gd name="T2" fmla="*/ 0 w 110"/>
                <a:gd name="T3" fmla="*/ 0 h 117"/>
                <a:gd name="T4" fmla="*/ 0 w 110"/>
                <a:gd name="T5" fmla="*/ 0 h 117"/>
                <a:gd name="T6" fmla="*/ 0 w 110"/>
                <a:gd name="T7" fmla="*/ 0 h 117"/>
                <a:gd name="T8" fmla="*/ 0 w 110"/>
                <a:gd name="T9" fmla="*/ 0 h 117"/>
                <a:gd name="T10" fmla="*/ 0 w 110"/>
                <a:gd name="T11" fmla="*/ 0 h 117"/>
                <a:gd name="T12" fmla="*/ 0 w 110"/>
                <a:gd name="T13" fmla="*/ 0 h 117"/>
                <a:gd name="T14" fmla="*/ 0 w 110"/>
                <a:gd name="T15" fmla="*/ 0 h 117"/>
                <a:gd name="T16" fmla="*/ 0 w 110"/>
                <a:gd name="T17" fmla="*/ 0 h 117"/>
                <a:gd name="T18" fmla="*/ 0 w 110"/>
                <a:gd name="T19" fmla="*/ 0 h 117"/>
                <a:gd name="T20" fmla="*/ 0 w 110"/>
                <a:gd name="T21" fmla="*/ 0 h 117"/>
                <a:gd name="T22" fmla="*/ 0 w 110"/>
                <a:gd name="T23" fmla="*/ 0 h 117"/>
                <a:gd name="T24" fmla="*/ 0 w 110"/>
                <a:gd name="T25" fmla="*/ 0 h 117"/>
                <a:gd name="T26" fmla="*/ 0 w 110"/>
                <a:gd name="T27" fmla="*/ 0 h 117"/>
                <a:gd name="T28" fmla="*/ 0 w 110"/>
                <a:gd name="T29" fmla="*/ 0 h 117"/>
                <a:gd name="T30" fmla="*/ 0 w 110"/>
                <a:gd name="T31" fmla="*/ 0 h 117"/>
                <a:gd name="T32" fmla="*/ 0 w 110"/>
                <a:gd name="T33" fmla="*/ 0 h 117"/>
                <a:gd name="T34" fmla="*/ 0 w 110"/>
                <a:gd name="T35" fmla="*/ 0 h 117"/>
                <a:gd name="T36" fmla="*/ 0 w 110"/>
                <a:gd name="T37" fmla="*/ 0 h 117"/>
                <a:gd name="T38" fmla="*/ 0 w 110"/>
                <a:gd name="T39" fmla="*/ 0 h 117"/>
                <a:gd name="T40" fmla="*/ 0 w 110"/>
                <a:gd name="T41" fmla="*/ 0 h 117"/>
                <a:gd name="T42" fmla="*/ 0 w 110"/>
                <a:gd name="T43" fmla="*/ 0 h 117"/>
                <a:gd name="T44" fmla="*/ 0 w 110"/>
                <a:gd name="T45" fmla="*/ 0 h 117"/>
                <a:gd name="T46" fmla="*/ 0 w 110"/>
                <a:gd name="T47" fmla="*/ 0 h 117"/>
                <a:gd name="T48" fmla="*/ 0 w 110"/>
                <a:gd name="T49" fmla="*/ 0 h 117"/>
                <a:gd name="T50" fmla="*/ 0 w 110"/>
                <a:gd name="T51" fmla="*/ 0 h 117"/>
                <a:gd name="T52" fmla="*/ 0 w 110"/>
                <a:gd name="T53" fmla="*/ 0 h 117"/>
                <a:gd name="T54" fmla="*/ 0 w 110"/>
                <a:gd name="T55" fmla="*/ 0 h 117"/>
                <a:gd name="T56" fmla="*/ 0 w 110"/>
                <a:gd name="T57" fmla="*/ 0 h 117"/>
                <a:gd name="T58" fmla="*/ 0 w 110"/>
                <a:gd name="T59" fmla="*/ 0 h 117"/>
                <a:gd name="T60" fmla="*/ 0 w 110"/>
                <a:gd name="T61" fmla="*/ 0 h 117"/>
                <a:gd name="T62" fmla="*/ 0 w 110"/>
                <a:gd name="T63" fmla="*/ 0 h 117"/>
                <a:gd name="T64" fmla="*/ 0 w 110"/>
                <a:gd name="T65" fmla="*/ 0 h 117"/>
                <a:gd name="T66" fmla="*/ 0 w 110"/>
                <a:gd name="T67" fmla="*/ 0 h 117"/>
                <a:gd name="T68" fmla="*/ 0 w 110"/>
                <a:gd name="T69" fmla="*/ 0 h 117"/>
                <a:gd name="T70" fmla="*/ 0 w 110"/>
                <a:gd name="T71" fmla="*/ 0 h 117"/>
                <a:gd name="T72" fmla="*/ 0 w 110"/>
                <a:gd name="T73" fmla="*/ 0 h 117"/>
                <a:gd name="T74" fmla="*/ 0 w 110"/>
                <a:gd name="T75" fmla="*/ 0 h 117"/>
                <a:gd name="T76" fmla="*/ 0 w 110"/>
                <a:gd name="T77" fmla="*/ 0 h 117"/>
                <a:gd name="T78" fmla="*/ 0 w 110"/>
                <a:gd name="T79" fmla="*/ 0 h 117"/>
                <a:gd name="T80" fmla="*/ 0 w 110"/>
                <a:gd name="T81" fmla="*/ 0 h 117"/>
                <a:gd name="T82" fmla="*/ 0 w 110"/>
                <a:gd name="T83" fmla="*/ 0 h 117"/>
                <a:gd name="T84" fmla="*/ 0 w 110"/>
                <a:gd name="T85" fmla="*/ 0 h 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17"/>
                <a:gd name="T131" fmla="*/ 110 w 110"/>
                <a:gd name="T132" fmla="*/ 117 h 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17">
                  <a:moveTo>
                    <a:pt x="0" y="117"/>
                  </a:moveTo>
                  <a:lnTo>
                    <a:pt x="0" y="115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2" y="96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3" y="90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8" y="75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59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5" y="43"/>
                  </a:lnTo>
                  <a:lnTo>
                    <a:pt x="25" y="42"/>
                  </a:lnTo>
                  <a:lnTo>
                    <a:pt x="26" y="41"/>
                  </a:lnTo>
                  <a:lnTo>
                    <a:pt x="27" y="39"/>
                  </a:lnTo>
                  <a:lnTo>
                    <a:pt x="29" y="38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2" y="34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5" y="31"/>
                  </a:lnTo>
                  <a:lnTo>
                    <a:pt x="36" y="30"/>
                  </a:lnTo>
                  <a:lnTo>
                    <a:pt x="37" y="29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5" y="22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9" y="8"/>
                  </a:lnTo>
                  <a:lnTo>
                    <a:pt x="71" y="8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3" name="Line 160">
              <a:extLst>
                <a:ext uri="{FF2B5EF4-FFF2-40B4-BE49-F238E27FC236}">
                  <a16:creationId xmlns:a16="http://schemas.microsoft.com/office/drawing/2014/main" id="{440D809C-25A8-4BD8-9DA1-175196837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" y="1026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4" name="Line 161">
              <a:extLst>
                <a:ext uri="{FF2B5EF4-FFF2-40B4-BE49-F238E27FC236}">
                  <a16:creationId xmlns:a16="http://schemas.microsoft.com/office/drawing/2014/main" id="{8D797981-8BCA-43FA-B169-56DF7F8BB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" y="1026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5" name="Line 162">
              <a:extLst>
                <a:ext uri="{FF2B5EF4-FFF2-40B4-BE49-F238E27FC236}">
                  <a16:creationId xmlns:a16="http://schemas.microsoft.com/office/drawing/2014/main" id="{A2694AA0-FA20-410E-B2B0-2897B2603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026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6" name="Line 163">
              <a:extLst>
                <a:ext uri="{FF2B5EF4-FFF2-40B4-BE49-F238E27FC236}">
                  <a16:creationId xmlns:a16="http://schemas.microsoft.com/office/drawing/2014/main" id="{D01F51B8-77E3-4716-B64D-AA5EAD2278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9" y="1026"/>
              <a:ext cx="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7" name="Line 164">
              <a:extLst>
                <a:ext uri="{FF2B5EF4-FFF2-40B4-BE49-F238E27FC236}">
                  <a16:creationId xmlns:a16="http://schemas.microsoft.com/office/drawing/2014/main" id="{18109C8E-EAD8-4092-8957-0E1985638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" y="1006"/>
              <a:ext cx="44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8" name="Line 165">
              <a:extLst>
                <a:ext uri="{FF2B5EF4-FFF2-40B4-BE49-F238E27FC236}">
                  <a16:creationId xmlns:a16="http://schemas.microsoft.com/office/drawing/2014/main" id="{50FC67F3-F0C9-49DA-9C1F-756F92F20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006"/>
              <a:ext cx="121" cy="4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59" name="Line 166">
              <a:extLst>
                <a:ext uri="{FF2B5EF4-FFF2-40B4-BE49-F238E27FC236}">
                  <a16:creationId xmlns:a16="http://schemas.microsoft.com/office/drawing/2014/main" id="{2414F9F0-207B-4979-9014-446F59A842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6" y="1055"/>
              <a:ext cx="276" cy="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0" name="Line 167">
              <a:extLst>
                <a:ext uri="{FF2B5EF4-FFF2-40B4-BE49-F238E27FC236}">
                  <a16:creationId xmlns:a16="http://schemas.microsoft.com/office/drawing/2014/main" id="{B33EC8D6-9BDE-428A-9126-66B07A8B5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5" y="1162"/>
              <a:ext cx="221" cy="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1" name="Freeform 168">
              <a:extLst>
                <a:ext uri="{FF2B5EF4-FFF2-40B4-BE49-F238E27FC236}">
                  <a16:creationId xmlns:a16="http://schemas.microsoft.com/office/drawing/2014/main" id="{1F61FFE0-05BD-4E9A-80DB-CCBF279A9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1162"/>
              <a:ext cx="89" cy="156"/>
            </a:xfrm>
            <a:custGeom>
              <a:avLst/>
              <a:gdLst>
                <a:gd name="T0" fmla="*/ 0 w 441"/>
                <a:gd name="T1" fmla="*/ 0 h 936"/>
                <a:gd name="T2" fmla="*/ 0 w 441"/>
                <a:gd name="T3" fmla="*/ 0 h 936"/>
                <a:gd name="T4" fmla="*/ 0 w 441"/>
                <a:gd name="T5" fmla="*/ 0 h 936"/>
                <a:gd name="T6" fmla="*/ 0 w 441"/>
                <a:gd name="T7" fmla="*/ 0 h 936"/>
                <a:gd name="T8" fmla="*/ 0 w 441"/>
                <a:gd name="T9" fmla="*/ 0 h 936"/>
                <a:gd name="T10" fmla="*/ 0 w 441"/>
                <a:gd name="T11" fmla="*/ 0 h 936"/>
                <a:gd name="T12" fmla="*/ 0 w 441"/>
                <a:gd name="T13" fmla="*/ 0 h 936"/>
                <a:gd name="T14" fmla="*/ 0 w 441"/>
                <a:gd name="T15" fmla="*/ 0 h 936"/>
                <a:gd name="T16" fmla="*/ 0 w 441"/>
                <a:gd name="T17" fmla="*/ 0 h 936"/>
                <a:gd name="T18" fmla="*/ 0 w 441"/>
                <a:gd name="T19" fmla="*/ 0 h 936"/>
                <a:gd name="T20" fmla="*/ 0 w 441"/>
                <a:gd name="T21" fmla="*/ 0 h 936"/>
                <a:gd name="T22" fmla="*/ 0 w 441"/>
                <a:gd name="T23" fmla="*/ 0 h 936"/>
                <a:gd name="T24" fmla="*/ 0 w 441"/>
                <a:gd name="T25" fmla="*/ 0 h 936"/>
                <a:gd name="T26" fmla="*/ 0 w 441"/>
                <a:gd name="T27" fmla="*/ 0 h 936"/>
                <a:gd name="T28" fmla="*/ 0 w 441"/>
                <a:gd name="T29" fmla="*/ 0 h 936"/>
                <a:gd name="T30" fmla="*/ 0 w 441"/>
                <a:gd name="T31" fmla="*/ 0 h 936"/>
                <a:gd name="T32" fmla="*/ 0 w 441"/>
                <a:gd name="T33" fmla="*/ 0 h 936"/>
                <a:gd name="T34" fmla="*/ 0 w 441"/>
                <a:gd name="T35" fmla="*/ 0 h 936"/>
                <a:gd name="T36" fmla="*/ 0 w 441"/>
                <a:gd name="T37" fmla="*/ 0 h 936"/>
                <a:gd name="T38" fmla="*/ 0 w 441"/>
                <a:gd name="T39" fmla="*/ 0 h 936"/>
                <a:gd name="T40" fmla="*/ 0 w 441"/>
                <a:gd name="T41" fmla="*/ 0 h 936"/>
                <a:gd name="T42" fmla="*/ 0 w 441"/>
                <a:gd name="T43" fmla="*/ 0 h 936"/>
                <a:gd name="T44" fmla="*/ 0 w 441"/>
                <a:gd name="T45" fmla="*/ 0 h 936"/>
                <a:gd name="T46" fmla="*/ 0 w 441"/>
                <a:gd name="T47" fmla="*/ 0 h 936"/>
                <a:gd name="T48" fmla="*/ 0 w 441"/>
                <a:gd name="T49" fmla="*/ 0 h 936"/>
                <a:gd name="T50" fmla="*/ 0 w 441"/>
                <a:gd name="T51" fmla="*/ 0 h 936"/>
                <a:gd name="T52" fmla="*/ 0 w 441"/>
                <a:gd name="T53" fmla="*/ 0 h 936"/>
                <a:gd name="T54" fmla="*/ 0 w 441"/>
                <a:gd name="T55" fmla="*/ 0 h 936"/>
                <a:gd name="T56" fmla="*/ 0 w 441"/>
                <a:gd name="T57" fmla="*/ 0 h 936"/>
                <a:gd name="T58" fmla="*/ 0 w 441"/>
                <a:gd name="T59" fmla="*/ 0 h 936"/>
                <a:gd name="T60" fmla="*/ 0 w 441"/>
                <a:gd name="T61" fmla="*/ 0 h 936"/>
                <a:gd name="T62" fmla="*/ 0 w 441"/>
                <a:gd name="T63" fmla="*/ 0 h 936"/>
                <a:gd name="T64" fmla="*/ 0 w 441"/>
                <a:gd name="T65" fmla="*/ 0 h 936"/>
                <a:gd name="T66" fmla="*/ 0 w 441"/>
                <a:gd name="T67" fmla="*/ 0 h 936"/>
                <a:gd name="T68" fmla="*/ 0 w 441"/>
                <a:gd name="T69" fmla="*/ 0 h 936"/>
                <a:gd name="T70" fmla="*/ 0 w 441"/>
                <a:gd name="T71" fmla="*/ 0 h 936"/>
                <a:gd name="T72" fmla="*/ 0 w 441"/>
                <a:gd name="T73" fmla="*/ 0 h 936"/>
                <a:gd name="T74" fmla="*/ 0 w 441"/>
                <a:gd name="T75" fmla="*/ 0 h 936"/>
                <a:gd name="T76" fmla="*/ 0 w 441"/>
                <a:gd name="T77" fmla="*/ 0 h 936"/>
                <a:gd name="T78" fmla="*/ 0 w 441"/>
                <a:gd name="T79" fmla="*/ 0 h 936"/>
                <a:gd name="T80" fmla="*/ 0 w 441"/>
                <a:gd name="T81" fmla="*/ 0 h 936"/>
                <a:gd name="T82" fmla="*/ 0 w 441"/>
                <a:gd name="T83" fmla="*/ 0 h 936"/>
                <a:gd name="T84" fmla="*/ 0 w 441"/>
                <a:gd name="T85" fmla="*/ 0 h 936"/>
                <a:gd name="T86" fmla="*/ 0 w 441"/>
                <a:gd name="T87" fmla="*/ 0 h 936"/>
                <a:gd name="T88" fmla="*/ 0 w 441"/>
                <a:gd name="T89" fmla="*/ 0 h 936"/>
                <a:gd name="T90" fmla="*/ 0 w 441"/>
                <a:gd name="T91" fmla="*/ 0 h 936"/>
                <a:gd name="T92" fmla="*/ 0 w 441"/>
                <a:gd name="T93" fmla="*/ 0 h 936"/>
                <a:gd name="T94" fmla="*/ 0 w 441"/>
                <a:gd name="T95" fmla="*/ 0 h 936"/>
                <a:gd name="T96" fmla="*/ 0 w 441"/>
                <a:gd name="T97" fmla="*/ 0 h 936"/>
                <a:gd name="T98" fmla="*/ 0 w 441"/>
                <a:gd name="T99" fmla="*/ 0 h 936"/>
                <a:gd name="T100" fmla="*/ 0 w 441"/>
                <a:gd name="T101" fmla="*/ 0 h 9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936"/>
                <a:gd name="T155" fmla="*/ 441 w 441"/>
                <a:gd name="T156" fmla="*/ 936 h 9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936">
                  <a:moveTo>
                    <a:pt x="441" y="936"/>
                  </a:moveTo>
                  <a:lnTo>
                    <a:pt x="436" y="936"/>
                  </a:lnTo>
                  <a:lnTo>
                    <a:pt x="430" y="936"/>
                  </a:lnTo>
                  <a:lnTo>
                    <a:pt x="425" y="936"/>
                  </a:lnTo>
                  <a:lnTo>
                    <a:pt x="419" y="936"/>
                  </a:lnTo>
                  <a:lnTo>
                    <a:pt x="414" y="935"/>
                  </a:lnTo>
                  <a:lnTo>
                    <a:pt x="409" y="935"/>
                  </a:lnTo>
                  <a:lnTo>
                    <a:pt x="404" y="935"/>
                  </a:lnTo>
                  <a:lnTo>
                    <a:pt x="398" y="934"/>
                  </a:lnTo>
                  <a:lnTo>
                    <a:pt x="393" y="934"/>
                  </a:lnTo>
                  <a:lnTo>
                    <a:pt x="387" y="933"/>
                  </a:lnTo>
                  <a:lnTo>
                    <a:pt x="382" y="932"/>
                  </a:lnTo>
                  <a:lnTo>
                    <a:pt x="376" y="932"/>
                  </a:lnTo>
                  <a:lnTo>
                    <a:pt x="371" y="931"/>
                  </a:lnTo>
                  <a:lnTo>
                    <a:pt x="366" y="929"/>
                  </a:lnTo>
                  <a:lnTo>
                    <a:pt x="361" y="928"/>
                  </a:lnTo>
                  <a:lnTo>
                    <a:pt x="355" y="927"/>
                  </a:lnTo>
                  <a:lnTo>
                    <a:pt x="350" y="926"/>
                  </a:lnTo>
                  <a:lnTo>
                    <a:pt x="344" y="925"/>
                  </a:lnTo>
                  <a:lnTo>
                    <a:pt x="340" y="924"/>
                  </a:lnTo>
                  <a:lnTo>
                    <a:pt x="334" y="922"/>
                  </a:lnTo>
                  <a:lnTo>
                    <a:pt x="329" y="921"/>
                  </a:lnTo>
                  <a:lnTo>
                    <a:pt x="323" y="920"/>
                  </a:lnTo>
                  <a:lnTo>
                    <a:pt x="319" y="918"/>
                  </a:lnTo>
                  <a:lnTo>
                    <a:pt x="313" y="916"/>
                  </a:lnTo>
                  <a:lnTo>
                    <a:pt x="308" y="914"/>
                  </a:lnTo>
                  <a:lnTo>
                    <a:pt x="303" y="913"/>
                  </a:lnTo>
                  <a:lnTo>
                    <a:pt x="298" y="911"/>
                  </a:lnTo>
                  <a:lnTo>
                    <a:pt x="292" y="909"/>
                  </a:lnTo>
                  <a:lnTo>
                    <a:pt x="288" y="907"/>
                  </a:lnTo>
                  <a:lnTo>
                    <a:pt x="282" y="905"/>
                  </a:lnTo>
                  <a:lnTo>
                    <a:pt x="277" y="902"/>
                  </a:lnTo>
                  <a:lnTo>
                    <a:pt x="273" y="901"/>
                  </a:lnTo>
                  <a:lnTo>
                    <a:pt x="267" y="899"/>
                  </a:lnTo>
                  <a:lnTo>
                    <a:pt x="263" y="897"/>
                  </a:lnTo>
                  <a:lnTo>
                    <a:pt x="257" y="894"/>
                  </a:lnTo>
                  <a:lnTo>
                    <a:pt x="253" y="892"/>
                  </a:lnTo>
                  <a:lnTo>
                    <a:pt x="248" y="888"/>
                  </a:lnTo>
                  <a:lnTo>
                    <a:pt x="243" y="886"/>
                  </a:lnTo>
                  <a:lnTo>
                    <a:pt x="238" y="884"/>
                  </a:lnTo>
                  <a:lnTo>
                    <a:pt x="233" y="881"/>
                  </a:lnTo>
                  <a:lnTo>
                    <a:pt x="228" y="878"/>
                  </a:lnTo>
                  <a:lnTo>
                    <a:pt x="224" y="876"/>
                  </a:lnTo>
                  <a:lnTo>
                    <a:pt x="220" y="873"/>
                  </a:lnTo>
                  <a:lnTo>
                    <a:pt x="214" y="870"/>
                  </a:lnTo>
                  <a:lnTo>
                    <a:pt x="210" y="867"/>
                  </a:lnTo>
                  <a:lnTo>
                    <a:pt x="205" y="864"/>
                  </a:lnTo>
                  <a:lnTo>
                    <a:pt x="201" y="860"/>
                  </a:lnTo>
                  <a:lnTo>
                    <a:pt x="196" y="858"/>
                  </a:lnTo>
                  <a:lnTo>
                    <a:pt x="192" y="854"/>
                  </a:lnTo>
                  <a:lnTo>
                    <a:pt x="188" y="851"/>
                  </a:lnTo>
                  <a:lnTo>
                    <a:pt x="183" y="847"/>
                  </a:lnTo>
                  <a:lnTo>
                    <a:pt x="179" y="844"/>
                  </a:lnTo>
                  <a:lnTo>
                    <a:pt x="174" y="840"/>
                  </a:lnTo>
                  <a:lnTo>
                    <a:pt x="170" y="837"/>
                  </a:lnTo>
                  <a:lnTo>
                    <a:pt x="165" y="833"/>
                  </a:lnTo>
                  <a:lnTo>
                    <a:pt x="161" y="830"/>
                  </a:lnTo>
                  <a:lnTo>
                    <a:pt x="157" y="826"/>
                  </a:lnTo>
                  <a:lnTo>
                    <a:pt x="153" y="823"/>
                  </a:lnTo>
                  <a:lnTo>
                    <a:pt x="149" y="819"/>
                  </a:lnTo>
                  <a:lnTo>
                    <a:pt x="144" y="815"/>
                  </a:lnTo>
                  <a:lnTo>
                    <a:pt x="141" y="811"/>
                  </a:lnTo>
                  <a:lnTo>
                    <a:pt x="137" y="808"/>
                  </a:lnTo>
                  <a:lnTo>
                    <a:pt x="133" y="803"/>
                  </a:lnTo>
                  <a:lnTo>
                    <a:pt x="129" y="799"/>
                  </a:lnTo>
                  <a:lnTo>
                    <a:pt x="126" y="795"/>
                  </a:lnTo>
                  <a:lnTo>
                    <a:pt x="121" y="791"/>
                  </a:lnTo>
                  <a:lnTo>
                    <a:pt x="118" y="787"/>
                  </a:lnTo>
                  <a:lnTo>
                    <a:pt x="115" y="783"/>
                  </a:lnTo>
                  <a:lnTo>
                    <a:pt x="110" y="778"/>
                  </a:lnTo>
                  <a:lnTo>
                    <a:pt x="107" y="774"/>
                  </a:lnTo>
                  <a:lnTo>
                    <a:pt x="104" y="770"/>
                  </a:lnTo>
                  <a:lnTo>
                    <a:pt x="100" y="766"/>
                  </a:lnTo>
                  <a:lnTo>
                    <a:pt x="97" y="761"/>
                  </a:lnTo>
                  <a:lnTo>
                    <a:pt x="94" y="756"/>
                  </a:lnTo>
                  <a:lnTo>
                    <a:pt x="90" y="752"/>
                  </a:lnTo>
                  <a:lnTo>
                    <a:pt x="87" y="747"/>
                  </a:lnTo>
                  <a:lnTo>
                    <a:pt x="84" y="742"/>
                  </a:lnTo>
                  <a:lnTo>
                    <a:pt x="80" y="737"/>
                  </a:lnTo>
                  <a:lnTo>
                    <a:pt x="77" y="733"/>
                  </a:lnTo>
                  <a:lnTo>
                    <a:pt x="74" y="728"/>
                  </a:lnTo>
                  <a:lnTo>
                    <a:pt x="72" y="723"/>
                  </a:lnTo>
                  <a:lnTo>
                    <a:pt x="68" y="719"/>
                  </a:lnTo>
                  <a:lnTo>
                    <a:pt x="65" y="714"/>
                  </a:lnTo>
                  <a:lnTo>
                    <a:pt x="63" y="709"/>
                  </a:lnTo>
                  <a:lnTo>
                    <a:pt x="59" y="704"/>
                  </a:lnTo>
                  <a:lnTo>
                    <a:pt x="57" y="699"/>
                  </a:lnTo>
                  <a:lnTo>
                    <a:pt x="55" y="694"/>
                  </a:lnTo>
                  <a:lnTo>
                    <a:pt x="52" y="690"/>
                  </a:lnTo>
                  <a:lnTo>
                    <a:pt x="50" y="684"/>
                  </a:lnTo>
                  <a:lnTo>
                    <a:pt x="47" y="679"/>
                  </a:lnTo>
                  <a:lnTo>
                    <a:pt x="45" y="673"/>
                  </a:lnTo>
                  <a:lnTo>
                    <a:pt x="42" y="668"/>
                  </a:lnTo>
                  <a:lnTo>
                    <a:pt x="40" y="664"/>
                  </a:lnTo>
                  <a:lnTo>
                    <a:pt x="37" y="658"/>
                  </a:lnTo>
                  <a:lnTo>
                    <a:pt x="35" y="653"/>
                  </a:lnTo>
                  <a:lnTo>
                    <a:pt x="33" y="647"/>
                  </a:lnTo>
                  <a:lnTo>
                    <a:pt x="32" y="643"/>
                  </a:lnTo>
                  <a:lnTo>
                    <a:pt x="30" y="637"/>
                  </a:lnTo>
                  <a:lnTo>
                    <a:pt x="27" y="631"/>
                  </a:lnTo>
                  <a:lnTo>
                    <a:pt x="25" y="626"/>
                  </a:lnTo>
                  <a:lnTo>
                    <a:pt x="24" y="620"/>
                  </a:lnTo>
                  <a:lnTo>
                    <a:pt x="22" y="615"/>
                  </a:lnTo>
                  <a:lnTo>
                    <a:pt x="21" y="610"/>
                  </a:lnTo>
                  <a:lnTo>
                    <a:pt x="19" y="604"/>
                  </a:lnTo>
                  <a:lnTo>
                    <a:pt x="18" y="598"/>
                  </a:lnTo>
                  <a:lnTo>
                    <a:pt x="15" y="594"/>
                  </a:lnTo>
                  <a:lnTo>
                    <a:pt x="14" y="588"/>
                  </a:lnTo>
                  <a:lnTo>
                    <a:pt x="13" y="582"/>
                  </a:lnTo>
                  <a:lnTo>
                    <a:pt x="12" y="576"/>
                  </a:lnTo>
                  <a:lnTo>
                    <a:pt x="11" y="571"/>
                  </a:lnTo>
                  <a:lnTo>
                    <a:pt x="10" y="566"/>
                  </a:lnTo>
                  <a:lnTo>
                    <a:pt x="9" y="560"/>
                  </a:lnTo>
                  <a:lnTo>
                    <a:pt x="8" y="554"/>
                  </a:lnTo>
                  <a:lnTo>
                    <a:pt x="6" y="548"/>
                  </a:lnTo>
                  <a:lnTo>
                    <a:pt x="5" y="543"/>
                  </a:lnTo>
                  <a:lnTo>
                    <a:pt x="4" y="537"/>
                  </a:lnTo>
                  <a:lnTo>
                    <a:pt x="4" y="532"/>
                  </a:lnTo>
                  <a:lnTo>
                    <a:pt x="3" y="526"/>
                  </a:lnTo>
                  <a:lnTo>
                    <a:pt x="2" y="520"/>
                  </a:lnTo>
                  <a:lnTo>
                    <a:pt x="2" y="514"/>
                  </a:lnTo>
                  <a:lnTo>
                    <a:pt x="1" y="508"/>
                  </a:lnTo>
                  <a:lnTo>
                    <a:pt x="1" y="502"/>
                  </a:lnTo>
                  <a:lnTo>
                    <a:pt x="1" y="498"/>
                  </a:lnTo>
                  <a:lnTo>
                    <a:pt x="0" y="492"/>
                  </a:lnTo>
                  <a:lnTo>
                    <a:pt x="0" y="486"/>
                  </a:lnTo>
                  <a:lnTo>
                    <a:pt x="0" y="480"/>
                  </a:lnTo>
                  <a:lnTo>
                    <a:pt x="0" y="474"/>
                  </a:lnTo>
                  <a:lnTo>
                    <a:pt x="0" y="468"/>
                  </a:lnTo>
                  <a:lnTo>
                    <a:pt x="0" y="463"/>
                  </a:lnTo>
                  <a:lnTo>
                    <a:pt x="0" y="457"/>
                  </a:lnTo>
                  <a:lnTo>
                    <a:pt x="0" y="451"/>
                  </a:lnTo>
                  <a:lnTo>
                    <a:pt x="0" y="445"/>
                  </a:lnTo>
                  <a:lnTo>
                    <a:pt x="1" y="439"/>
                  </a:lnTo>
                  <a:lnTo>
                    <a:pt x="1" y="434"/>
                  </a:lnTo>
                  <a:lnTo>
                    <a:pt x="1" y="429"/>
                  </a:lnTo>
                  <a:lnTo>
                    <a:pt x="2" y="423"/>
                  </a:lnTo>
                  <a:lnTo>
                    <a:pt x="2" y="417"/>
                  </a:lnTo>
                  <a:lnTo>
                    <a:pt x="3" y="411"/>
                  </a:lnTo>
                  <a:lnTo>
                    <a:pt x="4" y="405"/>
                  </a:lnTo>
                  <a:lnTo>
                    <a:pt x="4" y="399"/>
                  </a:lnTo>
                  <a:lnTo>
                    <a:pt x="5" y="394"/>
                  </a:lnTo>
                  <a:lnTo>
                    <a:pt x="6" y="389"/>
                  </a:lnTo>
                  <a:lnTo>
                    <a:pt x="8" y="383"/>
                  </a:lnTo>
                  <a:lnTo>
                    <a:pt x="9" y="377"/>
                  </a:lnTo>
                  <a:lnTo>
                    <a:pt x="10" y="371"/>
                  </a:lnTo>
                  <a:lnTo>
                    <a:pt x="11" y="365"/>
                  </a:lnTo>
                  <a:lnTo>
                    <a:pt x="12" y="361"/>
                  </a:lnTo>
                  <a:lnTo>
                    <a:pt x="13" y="355"/>
                  </a:lnTo>
                  <a:lnTo>
                    <a:pt x="14" y="349"/>
                  </a:lnTo>
                  <a:lnTo>
                    <a:pt x="15" y="343"/>
                  </a:lnTo>
                  <a:lnTo>
                    <a:pt x="18" y="339"/>
                  </a:lnTo>
                  <a:lnTo>
                    <a:pt x="19" y="333"/>
                  </a:lnTo>
                  <a:lnTo>
                    <a:pt x="21" y="327"/>
                  </a:lnTo>
                  <a:lnTo>
                    <a:pt x="22" y="322"/>
                  </a:lnTo>
                  <a:lnTo>
                    <a:pt x="24" y="316"/>
                  </a:lnTo>
                  <a:lnTo>
                    <a:pt x="25" y="310"/>
                  </a:lnTo>
                  <a:lnTo>
                    <a:pt x="27" y="306"/>
                  </a:lnTo>
                  <a:lnTo>
                    <a:pt x="30" y="300"/>
                  </a:lnTo>
                  <a:lnTo>
                    <a:pt x="32" y="294"/>
                  </a:lnTo>
                  <a:lnTo>
                    <a:pt x="33" y="289"/>
                  </a:lnTo>
                  <a:lnTo>
                    <a:pt x="35" y="284"/>
                  </a:lnTo>
                  <a:lnTo>
                    <a:pt x="37" y="279"/>
                  </a:lnTo>
                  <a:lnTo>
                    <a:pt x="40" y="273"/>
                  </a:lnTo>
                  <a:lnTo>
                    <a:pt x="42" y="268"/>
                  </a:lnTo>
                  <a:lnTo>
                    <a:pt x="45" y="264"/>
                  </a:lnTo>
                  <a:lnTo>
                    <a:pt x="47" y="258"/>
                  </a:lnTo>
                  <a:lnTo>
                    <a:pt x="50" y="253"/>
                  </a:lnTo>
                  <a:lnTo>
                    <a:pt x="52" y="247"/>
                  </a:lnTo>
                  <a:lnTo>
                    <a:pt x="55" y="243"/>
                  </a:lnTo>
                  <a:lnTo>
                    <a:pt x="57" y="238"/>
                  </a:lnTo>
                  <a:lnTo>
                    <a:pt x="59" y="233"/>
                  </a:lnTo>
                  <a:lnTo>
                    <a:pt x="63" y="227"/>
                  </a:lnTo>
                  <a:lnTo>
                    <a:pt x="65" y="223"/>
                  </a:lnTo>
                  <a:lnTo>
                    <a:pt x="68" y="218"/>
                  </a:lnTo>
                  <a:lnTo>
                    <a:pt x="72" y="213"/>
                  </a:lnTo>
                  <a:lnTo>
                    <a:pt x="74" y="209"/>
                  </a:lnTo>
                  <a:lnTo>
                    <a:pt x="77" y="204"/>
                  </a:lnTo>
                  <a:lnTo>
                    <a:pt x="80" y="199"/>
                  </a:lnTo>
                  <a:lnTo>
                    <a:pt x="84" y="195"/>
                  </a:lnTo>
                  <a:lnTo>
                    <a:pt x="87" y="190"/>
                  </a:lnTo>
                  <a:lnTo>
                    <a:pt x="90" y="185"/>
                  </a:lnTo>
                  <a:lnTo>
                    <a:pt x="94" y="181"/>
                  </a:lnTo>
                  <a:lnTo>
                    <a:pt x="97" y="176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7" y="163"/>
                  </a:lnTo>
                  <a:lnTo>
                    <a:pt x="110" y="158"/>
                  </a:lnTo>
                  <a:lnTo>
                    <a:pt x="115" y="154"/>
                  </a:lnTo>
                  <a:lnTo>
                    <a:pt x="118" y="150"/>
                  </a:lnTo>
                  <a:lnTo>
                    <a:pt x="121" y="146"/>
                  </a:lnTo>
                  <a:lnTo>
                    <a:pt x="126" y="142"/>
                  </a:lnTo>
                  <a:lnTo>
                    <a:pt x="129" y="137"/>
                  </a:lnTo>
                  <a:lnTo>
                    <a:pt x="133" y="134"/>
                  </a:lnTo>
                  <a:lnTo>
                    <a:pt x="137" y="129"/>
                  </a:lnTo>
                  <a:lnTo>
                    <a:pt x="141" y="126"/>
                  </a:lnTo>
                  <a:lnTo>
                    <a:pt x="144" y="122"/>
                  </a:lnTo>
                  <a:lnTo>
                    <a:pt x="149" y="117"/>
                  </a:lnTo>
                  <a:lnTo>
                    <a:pt x="153" y="114"/>
                  </a:lnTo>
                  <a:lnTo>
                    <a:pt x="157" y="110"/>
                  </a:lnTo>
                  <a:lnTo>
                    <a:pt x="161" y="107"/>
                  </a:lnTo>
                  <a:lnTo>
                    <a:pt x="165" y="103"/>
                  </a:lnTo>
                  <a:lnTo>
                    <a:pt x="170" y="100"/>
                  </a:lnTo>
                  <a:lnTo>
                    <a:pt x="174" y="96"/>
                  </a:lnTo>
                  <a:lnTo>
                    <a:pt x="179" y="93"/>
                  </a:lnTo>
                  <a:lnTo>
                    <a:pt x="183" y="89"/>
                  </a:lnTo>
                  <a:lnTo>
                    <a:pt x="188" y="86"/>
                  </a:lnTo>
                  <a:lnTo>
                    <a:pt x="192" y="82"/>
                  </a:lnTo>
                  <a:lnTo>
                    <a:pt x="196" y="79"/>
                  </a:lnTo>
                  <a:lnTo>
                    <a:pt x="201" y="76"/>
                  </a:lnTo>
                  <a:lnTo>
                    <a:pt x="205" y="73"/>
                  </a:lnTo>
                  <a:lnTo>
                    <a:pt x="210" y="69"/>
                  </a:lnTo>
                  <a:lnTo>
                    <a:pt x="214" y="67"/>
                  </a:lnTo>
                  <a:lnTo>
                    <a:pt x="220" y="64"/>
                  </a:lnTo>
                  <a:lnTo>
                    <a:pt x="224" y="61"/>
                  </a:lnTo>
                  <a:lnTo>
                    <a:pt x="228" y="59"/>
                  </a:lnTo>
                  <a:lnTo>
                    <a:pt x="233" y="55"/>
                  </a:lnTo>
                  <a:lnTo>
                    <a:pt x="238" y="53"/>
                  </a:lnTo>
                  <a:lnTo>
                    <a:pt x="243" y="51"/>
                  </a:lnTo>
                  <a:lnTo>
                    <a:pt x="248" y="48"/>
                  </a:lnTo>
                  <a:lnTo>
                    <a:pt x="253" y="45"/>
                  </a:lnTo>
                  <a:lnTo>
                    <a:pt x="257" y="43"/>
                  </a:lnTo>
                  <a:lnTo>
                    <a:pt x="263" y="40"/>
                  </a:lnTo>
                  <a:lnTo>
                    <a:pt x="267" y="38"/>
                  </a:lnTo>
                  <a:lnTo>
                    <a:pt x="273" y="36"/>
                  </a:lnTo>
                  <a:lnTo>
                    <a:pt x="277" y="34"/>
                  </a:lnTo>
                  <a:lnTo>
                    <a:pt x="282" y="32"/>
                  </a:lnTo>
                  <a:lnTo>
                    <a:pt x="288" y="30"/>
                  </a:lnTo>
                  <a:lnTo>
                    <a:pt x="292" y="27"/>
                  </a:lnTo>
                  <a:lnTo>
                    <a:pt x="298" y="26"/>
                  </a:lnTo>
                  <a:lnTo>
                    <a:pt x="303" y="24"/>
                  </a:lnTo>
                  <a:lnTo>
                    <a:pt x="308" y="23"/>
                  </a:lnTo>
                  <a:lnTo>
                    <a:pt x="313" y="20"/>
                  </a:lnTo>
                  <a:lnTo>
                    <a:pt x="319" y="19"/>
                  </a:lnTo>
                  <a:lnTo>
                    <a:pt x="323" y="17"/>
                  </a:lnTo>
                  <a:lnTo>
                    <a:pt x="329" y="16"/>
                  </a:lnTo>
                  <a:lnTo>
                    <a:pt x="334" y="14"/>
                  </a:lnTo>
                  <a:lnTo>
                    <a:pt x="340" y="13"/>
                  </a:lnTo>
                  <a:lnTo>
                    <a:pt x="344" y="12"/>
                  </a:lnTo>
                  <a:lnTo>
                    <a:pt x="350" y="11"/>
                  </a:lnTo>
                  <a:lnTo>
                    <a:pt x="355" y="10"/>
                  </a:lnTo>
                  <a:lnTo>
                    <a:pt x="361" y="9"/>
                  </a:lnTo>
                  <a:lnTo>
                    <a:pt x="366" y="7"/>
                  </a:lnTo>
                  <a:lnTo>
                    <a:pt x="371" y="6"/>
                  </a:lnTo>
                  <a:lnTo>
                    <a:pt x="376" y="5"/>
                  </a:lnTo>
                  <a:lnTo>
                    <a:pt x="382" y="5"/>
                  </a:lnTo>
                  <a:lnTo>
                    <a:pt x="387" y="4"/>
                  </a:lnTo>
                  <a:lnTo>
                    <a:pt x="393" y="3"/>
                  </a:lnTo>
                  <a:lnTo>
                    <a:pt x="398" y="3"/>
                  </a:lnTo>
                  <a:lnTo>
                    <a:pt x="404" y="2"/>
                  </a:lnTo>
                  <a:lnTo>
                    <a:pt x="409" y="2"/>
                  </a:lnTo>
                  <a:lnTo>
                    <a:pt x="414" y="2"/>
                  </a:lnTo>
                  <a:lnTo>
                    <a:pt x="419" y="0"/>
                  </a:lnTo>
                  <a:lnTo>
                    <a:pt x="425" y="0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41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2" name="Freeform 169">
              <a:extLst>
                <a:ext uri="{FF2B5EF4-FFF2-40B4-BE49-F238E27FC236}">
                  <a16:creationId xmlns:a16="http://schemas.microsoft.com/office/drawing/2014/main" id="{71240B57-D13E-442E-8DAA-02DB03EBF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948"/>
              <a:ext cx="89" cy="156"/>
            </a:xfrm>
            <a:custGeom>
              <a:avLst/>
              <a:gdLst>
                <a:gd name="T0" fmla="*/ 0 w 441"/>
                <a:gd name="T1" fmla="*/ 0 h 934"/>
                <a:gd name="T2" fmla="*/ 0 w 441"/>
                <a:gd name="T3" fmla="*/ 0 h 934"/>
                <a:gd name="T4" fmla="*/ 0 w 441"/>
                <a:gd name="T5" fmla="*/ 0 h 934"/>
                <a:gd name="T6" fmla="*/ 0 w 441"/>
                <a:gd name="T7" fmla="*/ 0 h 934"/>
                <a:gd name="T8" fmla="*/ 0 w 441"/>
                <a:gd name="T9" fmla="*/ 0 h 934"/>
                <a:gd name="T10" fmla="*/ 0 w 441"/>
                <a:gd name="T11" fmla="*/ 0 h 934"/>
                <a:gd name="T12" fmla="*/ 0 w 441"/>
                <a:gd name="T13" fmla="*/ 0 h 934"/>
                <a:gd name="T14" fmla="*/ 0 w 441"/>
                <a:gd name="T15" fmla="*/ 0 h 934"/>
                <a:gd name="T16" fmla="*/ 0 w 441"/>
                <a:gd name="T17" fmla="*/ 0 h 934"/>
                <a:gd name="T18" fmla="*/ 0 w 441"/>
                <a:gd name="T19" fmla="*/ 0 h 934"/>
                <a:gd name="T20" fmla="*/ 0 w 441"/>
                <a:gd name="T21" fmla="*/ 0 h 934"/>
                <a:gd name="T22" fmla="*/ 0 w 441"/>
                <a:gd name="T23" fmla="*/ 0 h 934"/>
                <a:gd name="T24" fmla="*/ 0 w 441"/>
                <a:gd name="T25" fmla="*/ 0 h 934"/>
                <a:gd name="T26" fmla="*/ 0 w 441"/>
                <a:gd name="T27" fmla="*/ 0 h 934"/>
                <a:gd name="T28" fmla="*/ 0 w 441"/>
                <a:gd name="T29" fmla="*/ 0 h 934"/>
                <a:gd name="T30" fmla="*/ 0 w 441"/>
                <a:gd name="T31" fmla="*/ 0 h 934"/>
                <a:gd name="T32" fmla="*/ 0 w 441"/>
                <a:gd name="T33" fmla="*/ 0 h 934"/>
                <a:gd name="T34" fmla="*/ 0 w 441"/>
                <a:gd name="T35" fmla="*/ 0 h 934"/>
                <a:gd name="T36" fmla="*/ 0 w 441"/>
                <a:gd name="T37" fmla="*/ 0 h 934"/>
                <a:gd name="T38" fmla="*/ 0 w 441"/>
                <a:gd name="T39" fmla="*/ 0 h 934"/>
                <a:gd name="T40" fmla="*/ 0 w 441"/>
                <a:gd name="T41" fmla="*/ 0 h 934"/>
                <a:gd name="T42" fmla="*/ 0 w 441"/>
                <a:gd name="T43" fmla="*/ 0 h 934"/>
                <a:gd name="T44" fmla="*/ 0 w 441"/>
                <a:gd name="T45" fmla="*/ 0 h 934"/>
                <a:gd name="T46" fmla="*/ 0 w 441"/>
                <a:gd name="T47" fmla="*/ 0 h 934"/>
                <a:gd name="T48" fmla="*/ 0 w 441"/>
                <a:gd name="T49" fmla="*/ 0 h 934"/>
                <a:gd name="T50" fmla="*/ 0 w 441"/>
                <a:gd name="T51" fmla="*/ 0 h 934"/>
                <a:gd name="T52" fmla="*/ 0 w 441"/>
                <a:gd name="T53" fmla="*/ 0 h 934"/>
                <a:gd name="T54" fmla="*/ 0 w 441"/>
                <a:gd name="T55" fmla="*/ 0 h 934"/>
                <a:gd name="T56" fmla="*/ 0 w 441"/>
                <a:gd name="T57" fmla="*/ 0 h 934"/>
                <a:gd name="T58" fmla="*/ 0 w 441"/>
                <a:gd name="T59" fmla="*/ 0 h 934"/>
                <a:gd name="T60" fmla="*/ 0 w 441"/>
                <a:gd name="T61" fmla="*/ 0 h 934"/>
                <a:gd name="T62" fmla="*/ 0 w 441"/>
                <a:gd name="T63" fmla="*/ 0 h 934"/>
                <a:gd name="T64" fmla="*/ 0 w 441"/>
                <a:gd name="T65" fmla="*/ 0 h 934"/>
                <a:gd name="T66" fmla="*/ 0 w 441"/>
                <a:gd name="T67" fmla="*/ 0 h 934"/>
                <a:gd name="T68" fmla="*/ 0 w 441"/>
                <a:gd name="T69" fmla="*/ 0 h 934"/>
                <a:gd name="T70" fmla="*/ 0 w 441"/>
                <a:gd name="T71" fmla="*/ 0 h 934"/>
                <a:gd name="T72" fmla="*/ 0 w 441"/>
                <a:gd name="T73" fmla="*/ 0 h 934"/>
                <a:gd name="T74" fmla="*/ 0 w 441"/>
                <a:gd name="T75" fmla="*/ 0 h 934"/>
                <a:gd name="T76" fmla="*/ 0 w 441"/>
                <a:gd name="T77" fmla="*/ 0 h 934"/>
                <a:gd name="T78" fmla="*/ 0 w 441"/>
                <a:gd name="T79" fmla="*/ 0 h 934"/>
                <a:gd name="T80" fmla="*/ 0 w 441"/>
                <a:gd name="T81" fmla="*/ 0 h 934"/>
                <a:gd name="T82" fmla="*/ 0 w 441"/>
                <a:gd name="T83" fmla="*/ 0 h 934"/>
                <a:gd name="T84" fmla="*/ 0 w 441"/>
                <a:gd name="T85" fmla="*/ 0 h 934"/>
                <a:gd name="T86" fmla="*/ 0 w 441"/>
                <a:gd name="T87" fmla="*/ 0 h 934"/>
                <a:gd name="T88" fmla="*/ 0 w 441"/>
                <a:gd name="T89" fmla="*/ 0 h 934"/>
                <a:gd name="T90" fmla="*/ 0 w 441"/>
                <a:gd name="T91" fmla="*/ 0 h 934"/>
                <a:gd name="T92" fmla="*/ 0 w 441"/>
                <a:gd name="T93" fmla="*/ 0 h 934"/>
                <a:gd name="T94" fmla="*/ 0 w 441"/>
                <a:gd name="T95" fmla="*/ 0 h 934"/>
                <a:gd name="T96" fmla="*/ 0 w 441"/>
                <a:gd name="T97" fmla="*/ 0 h 934"/>
                <a:gd name="T98" fmla="*/ 0 w 441"/>
                <a:gd name="T99" fmla="*/ 0 h 934"/>
                <a:gd name="T100" fmla="*/ 0 w 441"/>
                <a:gd name="T101" fmla="*/ 0 h 9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934"/>
                <a:gd name="T155" fmla="*/ 441 w 441"/>
                <a:gd name="T156" fmla="*/ 934 h 9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934">
                  <a:moveTo>
                    <a:pt x="441" y="934"/>
                  </a:moveTo>
                  <a:lnTo>
                    <a:pt x="436" y="934"/>
                  </a:lnTo>
                  <a:lnTo>
                    <a:pt x="430" y="934"/>
                  </a:lnTo>
                  <a:lnTo>
                    <a:pt x="425" y="934"/>
                  </a:lnTo>
                  <a:lnTo>
                    <a:pt x="419" y="934"/>
                  </a:lnTo>
                  <a:lnTo>
                    <a:pt x="414" y="933"/>
                  </a:lnTo>
                  <a:lnTo>
                    <a:pt x="409" y="933"/>
                  </a:lnTo>
                  <a:lnTo>
                    <a:pt x="404" y="933"/>
                  </a:lnTo>
                  <a:lnTo>
                    <a:pt x="398" y="932"/>
                  </a:lnTo>
                  <a:lnTo>
                    <a:pt x="393" y="932"/>
                  </a:lnTo>
                  <a:lnTo>
                    <a:pt x="387" y="931"/>
                  </a:lnTo>
                  <a:lnTo>
                    <a:pt x="382" y="930"/>
                  </a:lnTo>
                  <a:lnTo>
                    <a:pt x="376" y="930"/>
                  </a:lnTo>
                  <a:lnTo>
                    <a:pt x="371" y="929"/>
                  </a:lnTo>
                  <a:lnTo>
                    <a:pt x="366" y="927"/>
                  </a:lnTo>
                  <a:lnTo>
                    <a:pt x="361" y="926"/>
                  </a:lnTo>
                  <a:lnTo>
                    <a:pt x="355" y="925"/>
                  </a:lnTo>
                  <a:lnTo>
                    <a:pt x="350" y="924"/>
                  </a:lnTo>
                  <a:lnTo>
                    <a:pt x="344" y="923"/>
                  </a:lnTo>
                  <a:lnTo>
                    <a:pt x="340" y="922"/>
                  </a:lnTo>
                  <a:lnTo>
                    <a:pt x="334" y="920"/>
                  </a:lnTo>
                  <a:lnTo>
                    <a:pt x="329" y="919"/>
                  </a:lnTo>
                  <a:lnTo>
                    <a:pt x="323" y="918"/>
                  </a:lnTo>
                  <a:lnTo>
                    <a:pt x="319" y="916"/>
                  </a:lnTo>
                  <a:lnTo>
                    <a:pt x="313" y="915"/>
                  </a:lnTo>
                  <a:lnTo>
                    <a:pt x="308" y="912"/>
                  </a:lnTo>
                  <a:lnTo>
                    <a:pt x="303" y="911"/>
                  </a:lnTo>
                  <a:lnTo>
                    <a:pt x="298" y="909"/>
                  </a:lnTo>
                  <a:lnTo>
                    <a:pt x="292" y="908"/>
                  </a:lnTo>
                  <a:lnTo>
                    <a:pt x="288" y="905"/>
                  </a:lnTo>
                  <a:lnTo>
                    <a:pt x="282" y="903"/>
                  </a:lnTo>
                  <a:lnTo>
                    <a:pt x="277" y="901"/>
                  </a:lnTo>
                  <a:lnTo>
                    <a:pt x="273" y="899"/>
                  </a:lnTo>
                  <a:lnTo>
                    <a:pt x="267" y="897"/>
                  </a:lnTo>
                  <a:lnTo>
                    <a:pt x="263" y="895"/>
                  </a:lnTo>
                  <a:lnTo>
                    <a:pt x="257" y="892"/>
                  </a:lnTo>
                  <a:lnTo>
                    <a:pt x="253" y="890"/>
                  </a:lnTo>
                  <a:lnTo>
                    <a:pt x="248" y="888"/>
                  </a:lnTo>
                  <a:lnTo>
                    <a:pt x="243" y="884"/>
                  </a:lnTo>
                  <a:lnTo>
                    <a:pt x="238" y="882"/>
                  </a:lnTo>
                  <a:lnTo>
                    <a:pt x="233" y="879"/>
                  </a:lnTo>
                  <a:lnTo>
                    <a:pt x="228" y="876"/>
                  </a:lnTo>
                  <a:lnTo>
                    <a:pt x="224" y="874"/>
                  </a:lnTo>
                  <a:lnTo>
                    <a:pt x="220" y="871"/>
                  </a:lnTo>
                  <a:lnTo>
                    <a:pt x="214" y="868"/>
                  </a:lnTo>
                  <a:lnTo>
                    <a:pt x="210" y="865"/>
                  </a:lnTo>
                  <a:lnTo>
                    <a:pt x="205" y="862"/>
                  </a:lnTo>
                  <a:lnTo>
                    <a:pt x="201" y="858"/>
                  </a:lnTo>
                  <a:lnTo>
                    <a:pt x="196" y="856"/>
                  </a:lnTo>
                  <a:lnTo>
                    <a:pt x="192" y="853"/>
                  </a:lnTo>
                  <a:lnTo>
                    <a:pt x="188" y="849"/>
                  </a:lnTo>
                  <a:lnTo>
                    <a:pt x="183" y="846"/>
                  </a:lnTo>
                  <a:lnTo>
                    <a:pt x="179" y="842"/>
                  </a:lnTo>
                  <a:lnTo>
                    <a:pt x="174" y="839"/>
                  </a:lnTo>
                  <a:lnTo>
                    <a:pt x="170" y="835"/>
                  </a:lnTo>
                  <a:lnTo>
                    <a:pt x="165" y="832"/>
                  </a:lnTo>
                  <a:lnTo>
                    <a:pt x="161" y="828"/>
                  </a:lnTo>
                  <a:lnTo>
                    <a:pt x="157" y="824"/>
                  </a:lnTo>
                  <a:lnTo>
                    <a:pt x="153" y="821"/>
                  </a:lnTo>
                  <a:lnTo>
                    <a:pt x="149" y="817"/>
                  </a:lnTo>
                  <a:lnTo>
                    <a:pt x="144" y="814"/>
                  </a:lnTo>
                  <a:lnTo>
                    <a:pt x="141" y="809"/>
                  </a:lnTo>
                  <a:lnTo>
                    <a:pt x="137" y="806"/>
                  </a:lnTo>
                  <a:lnTo>
                    <a:pt x="133" y="801"/>
                  </a:lnTo>
                  <a:lnTo>
                    <a:pt x="129" y="798"/>
                  </a:lnTo>
                  <a:lnTo>
                    <a:pt x="126" y="794"/>
                  </a:lnTo>
                  <a:lnTo>
                    <a:pt x="121" y="789"/>
                  </a:lnTo>
                  <a:lnTo>
                    <a:pt x="118" y="785"/>
                  </a:lnTo>
                  <a:lnTo>
                    <a:pt x="115" y="781"/>
                  </a:lnTo>
                  <a:lnTo>
                    <a:pt x="110" y="777"/>
                  </a:lnTo>
                  <a:lnTo>
                    <a:pt x="107" y="772"/>
                  </a:lnTo>
                  <a:lnTo>
                    <a:pt x="104" y="768"/>
                  </a:lnTo>
                  <a:lnTo>
                    <a:pt x="100" y="764"/>
                  </a:lnTo>
                  <a:lnTo>
                    <a:pt x="97" y="759"/>
                  </a:lnTo>
                  <a:lnTo>
                    <a:pt x="94" y="754"/>
                  </a:lnTo>
                  <a:lnTo>
                    <a:pt x="90" y="750"/>
                  </a:lnTo>
                  <a:lnTo>
                    <a:pt x="87" y="745"/>
                  </a:lnTo>
                  <a:lnTo>
                    <a:pt x="84" y="741"/>
                  </a:lnTo>
                  <a:lnTo>
                    <a:pt x="80" y="737"/>
                  </a:lnTo>
                  <a:lnTo>
                    <a:pt x="77" y="732"/>
                  </a:lnTo>
                  <a:lnTo>
                    <a:pt x="74" y="726"/>
                  </a:lnTo>
                  <a:lnTo>
                    <a:pt x="72" y="722"/>
                  </a:lnTo>
                  <a:lnTo>
                    <a:pt x="68" y="717"/>
                  </a:lnTo>
                  <a:lnTo>
                    <a:pt x="65" y="712"/>
                  </a:lnTo>
                  <a:lnTo>
                    <a:pt x="63" y="707"/>
                  </a:lnTo>
                  <a:lnTo>
                    <a:pt x="59" y="703"/>
                  </a:lnTo>
                  <a:lnTo>
                    <a:pt x="57" y="697"/>
                  </a:lnTo>
                  <a:lnTo>
                    <a:pt x="55" y="692"/>
                  </a:lnTo>
                  <a:lnTo>
                    <a:pt x="52" y="688"/>
                  </a:lnTo>
                  <a:lnTo>
                    <a:pt x="50" y="682"/>
                  </a:lnTo>
                  <a:lnTo>
                    <a:pt x="47" y="677"/>
                  </a:lnTo>
                  <a:lnTo>
                    <a:pt x="45" y="672"/>
                  </a:lnTo>
                  <a:lnTo>
                    <a:pt x="42" y="667"/>
                  </a:lnTo>
                  <a:lnTo>
                    <a:pt x="40" y="662"/>
                  </a:lnTo>
                  <a:lnTo>
                    <a:pt x="37" y="656"/>
                  </a:lnTo>
                  <a:lnTo>
                    <a:pt x="35" y="651"/>
                  </a:lnTo>
                  <a:lnTo>
                    <a:pt x="33" y="645"/>
                  </a:lnTo>
                  <a:lnTo>
                    <a:pt x="32" y="641"/>
                  </a:lnTo>
                  <a:lnTo>
                    <a:pt x="30" y="635"/>
                  </a:lnTo>
                  <a:lnTo>
                    <a:pt x="27" y="630"/>
                  </a:lnTo>
                  <a:lnTo>
                    <a:pt x="25" y="624"/>
                  </a:lnTo>
                  <a:lnTo>
                    <a:pt x="24" y="619"/>
                  </a:lnTo>
                  <a:lnTo>
                    <a:pt x="22" y="614"/>
                  </a:lnTo>
                  <a:lnTo>
                    <a:pt x="21" y="608"/>
                  </a:lnTo>
                  <a:lnTo>
                    <a:pt x="19" y="602"/>
                  </a:lnTo>
                  <a:lnTo>
                    <a:pt x="18" y="598"/>
                  </a:lnTo>
                  <a:lnTo>
                    <a:pt x="15" y="592"/>
                  </a:lnTo>
                  <a:lnTo>
                    <a:pt x="14" y="586"/>
                  </a:lnTo>
                  <a:lnTo>
                    <a:pt x="13" y="581"/>
                  </a:lnTo>
                  <a:lnTo>
                    <a:pt x="12" y="575"/>
                  </a:lnTo>
                  <a:lnTo>
                    <a:pt x="11" y="569"/>
                  </a:lnTo>
                  <a:lnTo>
                    <a:pt x="10" y="564"/>
                  </a:lnTo>
                  <a:lnTo>
                    <a:pt x="9" y="558"/>
                  </a:lnTo>
                  <a:lnTo>
                    <a:pt x="8" y="553"/>
                  </a:lnTo>
                  <a:lnTo>
                    <a:pt x="6" y="547"/>
                  </a:lnTo>
                  <a:lnTo>
                    <a:pt x="5" y="541"/>
                  </a:lnTo>
                  <a:lnTo>
                    <a:pt x="4" y="536"/>
                  </a:lnTo>
                  <a:lnTo>
                    <a:pt x="4" y="530"/>
                  </a:lnTo>
                  <a:lnTo>
                    <a:pt x="3" y="524"/>
                  </a:lnTo>
                  <a:lnTo>
                    <a:pt x="2" y="519"/>
                  </a:lnTo>
                  <a:lnTo>
                    <a:pt x="2" y="513"/>
                  </a:lnTo>
                  <a:lnTo>
                    <a:pt x="1" y="507"/>
                  </a:lnTo>
                  <a:lnTo>
                    <a:pt x="1" y="502"/>
                  </a:lnTo>
                  <a:lnTo>
                    <a:pt x="1" y="496"/>
                  </a:lnTo>
                  <a:lnTo>
                    <a:pt x="0" y="490"/>
                  </a:lnTo>
                  <a:lnTo>
                    <a:pt x="0" y="484"/>
                  </a:lnTo>
                  <a:lnTo>
                    <a:pt x="0" y="478"/>
                  </a:lnTo>
                  <a:lnTo>
                    <a:pt x="0" y="472"/>
                  </a:lnTo>
                  <a:lnTo>
                    <a:pt x="0" y="466"/>
                  </a:lnTo>
                  <a:lnTo>
                    <a:pt x="0" y="462"/>
                  </a:lnTo>
                  <a:lnTo>
                    <a:pt x="0" y="456"/>
                  </a:lnTo>
                  <a:lnTo>
                    <a:pt x="0" y="450"/>
                  </a:lnTo>
                  <a:lnTo>
                    <a:pt x="0" y="444"/>
                  </a:lnTo>
                  <a:lnTo>
                    <a:pt x="1" y="438"/>
                  </a:lnTo>
                  <a:lnTo>
                    <a:pt x="1" y="433"/>
                  </a:lnTo>
                  <a:lnTo>
                    <a:pt x="1" y="427"/>
                  </a:lnTo>
                  <a:lnTo>
                    <a:pt x="2" y="421"/>
                  </a:lnTo>
                  <a:lnTo>
                    <a:pt x="2" y="415"/>
                  </a:lnTo>
                  <a:lnTo>
                    <a:pt x="3" y="410"/>
                  </a:lnTo>
                  <a:lnTo>
                    <a:pt x="4" y="404"/>
                  </a:lnTo>
                  <a:lnTo>
                    <a:pt x="4" y="399"/>
                  </a:lnTo>
                  <a:lnTo>
                    <a:pt x="5" y="393"/>
                  </a:lnTo>
                  <a:lnTo>
                    <a:pt x="6" y="387"/>
                  </a:lnTo>
                  <a:lnTo>
                    <a:pt x="8" y="381"/>
                  </a:lnTo>
                  <a:lnTo>
                    <a:pt x="9" y="376"/>
                  </a:lnTo>
                  <a:lnTo>
                    <a:pt x="10" y="371"/>
                  </a:lnTo>
                  <a:lnTo>
                    <a:pt x="11" y="365"/>
                  </a:lnTo>
                  <a:lnTo>
                    <a:pt x="12" y="359"/>
                  </a:lnTo>
                  <a:lnTo>
                    <a:pt x="13" y="353"/>
                  </a:lnTo>
                  <a:lnTo>
                    <a:pt x="14" y="348"/>
                  </a:lnTo>
                  <a:lnTo>
                    <a:pt x="15" y="342"/>
                  </a:lnTo>
                  <a:lnTo>
                    <a:pt x="18" y="337"/>
                  </a:lnTo>
                  <a:lnTo>
                    <a:pt x="19" y="332"/>
                  </a:lnTo>
                  <a:lnTo>
                    <a:pt x="21" y="326"/>
                  </a:lnTo>
                  <a:lnTo>
                    <a:pt x="22" y="320"/>
                  </a:lnTo>
                  <a:lnTo>
                    <a:pt x="24" y="316"/>
                  </a:lnTo>
                  <a:lnTo>
                    <a:pt x="25" y="310"/>
                  </a:lnTo>
                  <a:lnTo>
                    <a:pt x="27" y="304"/>
                  </a:lnTo>
                  <a:lnTo>
                    <a:pt x="30" y="299"/>
                  </a:lnTo>
                  <a:lnTo>
                    <a:pt x="32" y="293"/>
                  </a:lnTo>
                  <a:lnTo>
                    <a:pt x="33" y="289"/>
                  </a:lnTo>
                  <a:lnTo>
                    <a:pt x="35" y="283"/>
                  </a:lnTo>
                  <a:lnTo>
                    <a:pt x="37" y="278"/>
                  </a:lnTo>
                  <a:lnTo>
                    <a:pt x="40" y="272"/>
                  </a:lnTo>
                  <a:lnTo>
                    <a:pt x="42" y="268"/>
                  </a:lnTo>
                  <a:lnTo>
                    <a:pt x="45" y="262"/>
                  </a:lnTo>
                  <a:lnTo>
                    <a:pt x="47" y="257"/>
                  </a:lnTo>
                  <a:lnTo>
                    <a:pt x="50" y="252"/>
                  </a:lnTo>
                  <a:lnTo>
                    <a:pt x="52" y="247"/>
                  </a:lnTo>
                  <a:lnTo>
                    <a:pt x="55" y="242"/>
                  </a:lnTo>
                  <a:lnTo>
                    <a:pt x="57" y="237"/>
                  </a:lnTo>
                  <a:lnTo>
                    <a:pt x="59" y="231"/>
                  </a:lnTo>
                  <a:lnTo>
                    <a:pt x="63" y="227"/>
                  </a:lnTo>
                  <a:lnTo>
                    <a:pt x="65" y="222"/>
                  </a:lnTo>
                  <a:lnTo>
                    <a:pt x="68" y="217"/>
                  </a:lnTo>
                  <a:lnTo>
                    <a:pt x="72" y="213"/>
                  </a:lnTo>
                  <a:lnTo>
                    <a:pt x="74" y="208"/>
                  </a:lnTo>
                  <a:lnTo>
                    <a:pt x="77" y="202"/>
                  </a:lnTo>
                  <a:lnTo>
                    <a:pt x="80" y="197"/>
                  </a:lnTo>
                  <a:lnTo>
                    <a:pt x="84" y="193"/>
                  </a:lnTo>
                  <a:lnTo>
                    <a:pt x="87" y="189"/>
                  </a:lnTo>
                  <a:lnTo>
                    <a:pt x="90" y="185"/>
                  </a:lnTo>
                  <a:lnTo>
                    <a:pt x="94" y="180"/>
                  </a:lnTo>
                  <a:lnTo>
                    <a:pt x="97" y="175"/>
                  </a:lnTo>
                  <a:lnTo>
                    <a:pt x="100" y="171"/>
                  </a:lnTo>
                  <a:lnTo>
                    <a:pt x="104" y="166"/>
                  </a:lnTo>
                  <a:lnTo>
                    <a:pt x="107" y="162"/>
                  </a:lnTo>
                  <a:lnTo>
                    <a:pt x="110" y="158"/>
                  </a:lnTo>
                  <a:lnTo>
                    <a:pt x="115" y="153"/>
                  </a:lnTo>
                  <a:lnTo>
                    <a:pt x="118" y="149"/>
                  </a:lnTo>
                  <a:lnTo>
                    <a:pt x="121" y="145"/>
                  </a:lnTo>
                  <a:lnTo>
                    <a:pt x="126" y="140"/>
                  </a:lnTo>
                  <a:lnTo>
                    <a:pt x="129" y="137"/>
                  </a:lnTo>
                  <a:lnTo>
                    <a:pt x="133" y="133"/>
                  </a:lnTo>
                  <a:lnTo>
                    <a:pt x="137" y="128"/>
                  </a:lnTo>
                  <a:lnTo>
                    <a:pt x="141" y="125"/>
                  </a:lnTo>
                  <a:lnTo>
                    <a:pt x="144" y="120"/>
                  </a:lnTo>
                  <a:lnTo>
                    <a:pt x="149" y="117"/>
                  </a:lnTo>
                  <a:lnTo>
                    <a:pt x="153" y="113"/>
                  </a:lnTo>
                  <a:lnTo>
                    <a:pt x="157" y="110"/>
                  </a:lnTo>
                  <a:lnTo>
                    <a:pt x="161" y="106"/>
                  </a:lnTo>
                  <a:lnTo>
                    <a:pt x="165" y="103"/>
                  </a:lnTo>
                  <a:lnTo>
                    <a:pt x="170" y="99"/>
                  </a:lnTo>
                  <a:lnTo>
                    <a:pt x="174" y="96"/>
                  </a:lnTo>
                  <a:lnTo>
                    <a:pt x="179" y="92"/>
                  </a:lnTo>
                  <a:lnTo>
                    <a:pt x="183" y="89"/>
                  </a:lnTo>
                  <a:lnTo>
                    <a:pt x="188" y="85"/>
                  </a:lnTo>
                  <a:lnTo>
                    <a:pt x="192" y="82"/>
                  </a:lnTo>
                  <a:lnTo>
                    <a:pt x="196" y="78"/>
                  </a:lnTo>
                  <a:lnTo>
                    <a:pt x="201" y="76"/>
                  </a:lnTo>
                  <a:lnTo>
                    <a:pt x="205" y="72"/>
                  </a:lnTo>
                  <a:lnTo>
                    <a:pt x="210" y="69"/>
                  </a:lnTo>
                  <a:lnTo>
                    <a:pt x="214" y="66"/>
                  </a:lnTo>
                  <a:lnTo>
                    <a:pt x="220" y="63"/>
                  </a:lnTo>
                  <a:lnTo>
                    <a:pt x="224" y="61"/>
                  </a:lnTo>
                  <a:lnTo>
                    <a:pt x="228" y="58"/>
                  </a:lnTo>
                  <a:lnTo>
                    <a:pt x="233" y="55"/>
                  </a:lnTo>
                  <a:lnTo>
                    <a:pt x="238" y="52"/>
                  </a:lnTo>
                  <a:lnTo>
                    <a:pt x="243" y="50"/>
                  </a:lnTo>
                  <a:lnTo>
                    <a:pt x="248" y="46"/>
                  </a:lnTo>
                  <a:lnTo>
                    <a:pt x="253" y="44"/>
                  </a:lnTo>
                  <a:lnTo>
                    <a:pt x="257" y="42"/>
                  </a:lnTo>
                  <a:lnTo>
                    <a:pt x="263" y="39"/>
                  </a:lnTo>
                  <a:lnTo>
                    <a:pt x="267" y="37"/>
                  </a:lnTo>
                  <a:lnTo>
                    <a:pt x="273" y="35"/>
                  </a:lnTo>
                  <a:lnTo>
                    <a:pt x="277" y="34"/>
                  </a:lnTo>
                  <a:lnTo>
                    <a:pt x="282" y="31"/>
                  </a:lnTo>
                  <a:lnTo>
                    <a:pt x="288" y="29"/>
                  </a:lnTo>
                  <a:lnTo>
                    <a:pt x="292" y="27"/>
                  </a:lnTo>
                  <a:lnTo>
                    <a:pt x="298" y="25"/>
                  </a:lnTo>
                  <a:lnTo>
                    <a:pt x="303" y="23"/>
                  </a:lnTo>
                  <a:lnTo>
                    <a:pt x="308" y="22"/>
                  </a:lnTo>
                  <a:lnTo>
                    <a:pt x="313" y="20"/>
                  </a:lnTo>
                  <a:lnTo>
                    <a:pt x="319" y="18"/>
                  </a:lnTo>
                  <a:lnTo>
                    <a:pt x="323" y="16"/>
                  </a:lnTo>
                  <a:lnTo>
                    <a:pt x="329" y="15"/>
                  </a:lnTo>
                  <a:lnTo>
                    <a:pt x="334" y="14"/>
                  </a:lnTo>
                  <a:lnTo>
                    <a:pt x="340" y="13"/>
                  </a:lnTo>
                  <a:lnTo>
                    <a:pt x="344" y="11"/>
                  </a:lnTo>
                  <a:lnTo>
                    <a:pt x="350" y="10"/>
                  </a:lnTo>
                  <a:lnTo>
                    <a:pt x="355" y="9"/>
                  </a:lnTo>
                  <a:lnTo>
                    <a:pt x="361" y="8"/>
                  </a:lnTo>
                  <a:lnTo>
                    <a:pt x="366" y="7"/>
                  </a:lnTo>
                  <a:lnTo>
                    <a:pt x="371" y="6"/>
                  </a:lnTo>
                  <a:lnTo>
                    <a:pt x="376" y="4"/>
                  </a:lnTo>
                  <a:lnTo>
                    <a:pt x="382" y="4"/>
                  </a:lnTo>
                  <a:lnTo>
                    <a:pt x="387" y="3"/>
                  </a:lnTo>
                  <a:lnTo>
                    <a:pt x="393" y="2"/>
                  </a:lnTo>
                  <a:lnTo>
                    <a:pt x="398" y="2"/>
                  </a:lnTo>
                  <a:lnTo>
                    <a:pt x="404" y="1"/>
                  </a:lnTo>
                  <a:lnTo>
                    <a:pt x="409" y="1"/>
                  </a:lnTo>
                  <a:lnTo>
                    <a:pt x="414" y="1"/>
                  </a:lnTo>
                  <a:lnTo>
                    <a:pt x="419" y="0"/>
                  </a:lnTo>
                  <a:lnTo>
                    <a:pt x="425" y="0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41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3" name="Rectangle 170">
              <a:extLst>
                <a:ext uri="{FF2B5EF4-FFF2-40B4-BE49-F238E27FC236}">
                  <a16:creationId xmlns:a16="http://schemas.microsoft.com/office/drawing/2014/main" id="{C2B05919-D067-4855-B248-49836328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065"/>
              <a:ext cx="662" cy="136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4" name="Freeform 171">
              <a:extLst>
                <a:ext uri="{FF2B5EF4-FFF2-40B4-BE49-F238E27FC236}">
                  <a16:creationId xmlns:a16="http://schemas.microsoft.com/office/drawing/2014/main" id="{38DF2D38-1278-452B-8B57-3E477D0B8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948"/>
              <a:ext cx="88" cy="156"/>
            </a:xfrm>
            <a:custGeom>
              <a:avLst/>
              <a:gdLst>
                <a:gd name="T0" fmla="*/ 0 w 442"/>
                <a:gd name="T1" fmla="*/ 0 h 934"/>
                <a:gd name="T2" fmla="*/ 0 w 442"/>
                <a:gd name="T3" fmla="*/ 0 h 934"/>
                <a:gd name="T4" fmla="*/ 0 w 442"/>
                <a:gd name="T5" fmla="*/ 0 h 934"/>
                <a:gd name="T6" fmla="*/ 0 w 442"/>
                <a:gd name="T7" fmla="*/ 0 h 934"/>
                <a:gd name="T8" fmla="*/ 0 w 442"/>
                <a:gd name="T9" fmla="*/ 0 h 934"/>
                <a:gd name="T10" fmla="*/ 0 w 442"/>
                <a:gd name="T11" fmla="*/ 0 h 934"/>
                <a:gd name="T12" fmla="*/ 0 w 442"/>
                <a:gd name="T13" fmla="*/ 0 h 934"/>
                <a:gd name="T14" fmla="*/ 0 w 442"/>
                <a:gd name="T15" fmla="*/ 0 h 934"/>
                <a:gd name="T16" fmla="*/ 0 w 442"/>
                <a:gd name="T17" fmla="*/ 0 h 934"/>
                <a:gd name="T18" fmla="*/ 0 w 442"/>
                <a:gd name="T19" fmla="*/ 0 h 934"/>
                <a:gd name="T20" fmla="*/ 0 w 442"/>
                <a:gd name="T21" fmla="*/ 0 h 934"/>
                <a:gd name="T22" fmla="*/ 0 w 442"/>
                <a:gd name="T23" fmla="*/ 0 h 934"/>
                <a:gd name="T24" fmla="*/ 0 w 442"/>
                <a:gd name="T25" fmla="*/ 0 h 934"/>
                <a:gd name="T26" fmla="*/ 0 w 442"/>
                <a:gd name="T27" fmla="*/ 0 h 934"/>
                <a:gd name="T28" fmla="*/ 0 w 442"/>
                <a:gd name="T29" fmla="*/ 0 h 934"/>
                <a:gd name="T30" fmla="*/ 0 w 442"/>
                <a:gd name="T31" fmla="*/ 0 h 934"/>
                <a:gd name="T32" fmla="*/ 0 w 442"/>
                <a:gd name="T33" fmla="*/ 0 h 934"/>
                <a:gd name="T34" fmla="*/ 0 w 442"/>
                <a:gd name="T35" fmla="*/ 0 h 934"/>
                <a:gd name="T36" fmla="*/ 0 w 442"/>
                <a:gd name="T37" fmla="*/ 0 h 934"/>
                <a:gd name="T38" fmla="*/ 0 w 442"/>
                <a:gd name="T39" fmla="*/ 0 h 934"/>
                <a:gd name="T40" fmla="*/ 0 w 442"/>
                <a:gd name="T41" fmla="*/ 0 h 934"/>
                <a:gd name="T42" fmla="*/ 0 w 442"/>
                <a:gd name="T43" fmla="*/ 0 h 934"/>
                <a:gd name="T44" fmla="*/ 0 w 442"/>
                <a:gd name="T45" fmla="*/ 0 h 934"/>
                <a:gd name="T46" fmla="*/ 0 w 442"/>
                <a:gd name="T47" fmla="*/ 0 h 934"/>
                <a:gd name="T48" fmla="*/ 0 w 442"/>
                <a:gd name="T49" fmla="*/ 0 h 934"/>
                <a:gd name="T50" fmla="*/ 0 w 442"/>
                <a:gd name="T51" fmla="*/ 0 h 934"/>
                <a:gd name="T52" fmla="*/ 0 w 442"/>
                <a:gd name="T53" fmla="*/ 0 h 934"/>
                <a:gd name="T54" fmla="*/ 0 w 442"/>
                <a:gd name="T55" fmla="*/ 0 h 934"/>
                <a:gd name="T56" fmla="*/ 0 w 442"/>
                <a:gd name="T57" fmla="*/ 0 h 934"/>
                <a:gd name="T58" fmla="*/ 0 w 442"/>
                <a:gd name="T59" fmla="*/ 0 h 934"/>
                <a:gd name="T60" fmla="*/ 0 w 442"/>
                <a:gd name="T61" fmla="*/ 0 h 934"/>
                <a:gd name="T62" fmla="*/ 0 w 442"/>
                <a:gd name="T63" fmla="*/ 0 h 934"/>
                <a:gd name="T64" fmla="*/ 0 w 442"/>
                <a:gd name="T65" fmla="*/ 0 h 934"/>
                <a:gd name="T66" fmla="*/ 0 w 442"/>
                <a:gd name="T67" fmla="*/ 0 h 934"/>
                <a:gd name="T68" fmla="*/ 0 w 442"/>
                <a:gd name="T69" fmla="*/ 0 h 934"/>
                <a:gd name="T70" fmla="*/ 0 w 442"/>
                <a:gd name="T71" fmla="*/ 0 h 934"/>
                <a:gd name="T72" fmla="*/ 0 w 442"/>
                <a:gd name="T73" fmla="*/ 0 h 934"/>
                <a:gd name="T74" fmla="*/ 0 w 442"/>
                <a:gd name="T75" fmla="*/ 0 h 934"/>
                <a:gd name="T76" fmla="*/ 0 w 442"/>
                <a:gd name="T77" fmla="*/ 0 h 934"/>
                <a:gd name="T78" fmla="*/ 0 w 442"/>
                <a:gd name="T79" fmla="*/ 0 h 934"/>
                <a:gd name="T80" fmla="*/ 0 w 442"/>
                <a:gd name="T81" fmla="*/ 0 h 934"/>
                <a:gd name="T82" fmla="*/ 0 w 442"/>
                <a:gd name="T83" fmla="*/ 0 h 934"/>
                <a:gd name="T84" fmla="*/ 0 w 442"/>
                <a:gd name="T85" fmla="*/ 0 h 934"/>
                <a:gd name="T86" fmla="*/ 0 w 442"/>
                <a:gd name="T87" fmla="*/ 0 h 934"/>
                <a:gd name="T88" fmla="*/ 0 w 442"/>
                <a:gd name="T89" fmla="*/ 0 h 934"/>
                <a:gd name="T90" fmla="*/ 0 w 442"/>
                <a:gd name="T91" fmla="*/ 0 h 934"/>
                <a:gd name="T92" fmla="*/ 0 w 442"/>
                <a:gd name="T93" fmla="*/ 0 h 934"/>
                <a:gd name="T94" fmla="*/ 0 w 442"/>
                <a:gd name="T95" fmla="*/ 0 h 934"/>
                <a:gd name="T96" fmla="*/ 0 w 442"/>
                <a:gd name="T97" fmla="*/ 0 h 934"/>
                <a:gd name="T98" fmla="*/ 0 w 442"/>
                <a:gd name="T99" fmla="*/ 0 h 934"/>
                <a:gd name="T100" fmla="*/ 0 w 442"/>
                <a:gd name="T101" fmla="*/ 0 h 9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934"/>
                <a:gd name="T155" fmla="*/ 442 w 442"/>
                <a:gd name="T156" fmla="*/ 934 h 9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93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5" y="3"/>
                  </a:lnTo>
                  <a:lnTo>
                    <a:pt x="60" y="4"/>
                  </a:lnTo>
                  <a:lnTo>
                    <a:pt x="66" y="4"/>
                  </a:lnTo>
                  <a:lnTo>
                    <a:pt x="71" y="6"/>
                  </a:lnTo>
                  <a:lnTo>
                    <a:pt x="76" y="7"/>
                  </a:lnTo>
                  <a:lnTo>
                    <a:pt x="81" y="8"/>
                  </a:lnTo>
                  <a:lnTo>
                    <a:pt x="87" y="9"/>
                  </a:lnTo>
                  <a:lnTo>
                    <a:pt x="92" y="10"/>
                  </a:lnTo>
                  <a:lnTo>
                    <a:pt x="98" y="11"/>
                  </a:lnTo>
                  <a:lnTo>
                    <a:pt x="102" y="13"/>
                  </a:lnTo>
                  <a:lnTo>
                    <a:pt x="108" y="14"/>
                  </a:lnTo>
                  <a:lnTo>
                    <a:pt x="113" y="15"/>
                  </a:lnTo>
                  <a:lnTo>
                    <a:pt x="119" y="16"/>
                  </a:lnTo>
                  <a:lnTo>
                    <a:pt x="123" y="18"/>
                  </a:lnTo>
                  <a:lnTo>
                    <a:pt x="129" y="20"/>
                  </a:lnTo>
                  <a:lnTo>
                    <a:pt x="134" y="22"/>
                  </a:lnTo>
                  <a:lnTo>
                    <a:pt x="138" y="23"/>
                  </a:lnTo>
                  <a:lnTo>
                    <a:pt x="144" y="25"/>
                  </a:lnTo>
                  <a:lnTo>
                    <a:pt x="150" y="27"/>
                  </a:lnTo>
                  <a:lnTo>
                    <a:pt x="154" y="29"/>
                  </a:lnTo>
                  <a:lnTo>
                    <a:pt x="159" y="31"/>
                  </a:lnTo>
                  <a:lnTo>
                    <a:pt x="165" y="34"/>
                  </a:lnTo>
                  <a:lnTo>
                    <a:pt x="169" y="35"/>
                  </a:lnTo>
                  <a:lnTo>
                    <a:pt x="175" y="37"/>
                  </a:lnTo>
                  <a:lnTo>
                    <a:pt x="179" y="39"/>
                  </a:lnTo>
                  <a:lnTo>
                    <a:pt x="185" y="42"/>
                  </a:lnTo>
                  <a:lnTo>
                    <a:pt x="189" y="44"/>
                  </a:lnTo>
                  <a:lnTo>
                    <a:pt x="194" y="46"/>
                  </a:lnTo>
                  <a:lnTo>
                    <a:pt x="199" y="50"/>
                  </a:lnTo>
                  <a:lnTo>
                    <a:pt x="204" y="52"/>
                  </a:lnTo>
                  <a:lnTo>
                    <a:pt x="209" y="55"/>
                  </a:lnTo>
                  <a:lnTo>
                    <a:pt x="214" y="58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8" y="66"/>
                  </a:lnTo>
                  <a:lnTo>
                    <a:pt x="232" y="69"/>
                  </a:lnTo>
                  <a:lnTo>
                    <a:pt x="237" y="72"/>
                  </a:lnTo>
                  <a:lnTo>
                    <a:pt x="241" y="76"/>
                  </a:lnTo>
                  <a:lnTo>
                    <a:pt x="246" y="78"/>
                  </a:lnTo>
                  <a:lnTo>
                    <a:pt x="250" y="82"/>
                  </a:lnTo>
                  <a:lnTo>
                    <a:pt x="254" y="85"/>
                  </a:lnTo>
                  <a:lnTo>
                    <a:pt x="259" y="89"/>
                  </a:lnTo>
                  <a:lnTo>
                    <a:pt x="263" y="92"/>
                  </a:lnTo>
                  <a:lnTo>
                    <a:pt x="268" y="96"/>
                  </a:lnTo>
                  <a:lnTo>
                    <a:pt x="272" y="99"/>
                  </a:lnTo>
                  <a:lnTo>
                    <a:pt x="276" y="103"/>
                  </a:lnTo>
                  <a:lnTo>
                    <a:pt x="281" y="106"/>
                  </a:lnTo>
                  <a:lnTo>
                    <a:pt x="285" y="110"/>
                  </a:lnTo>
                  <a:lnTo>
                    <a:pt x="289" y="113"/>
                  </a:lnTo>
                  <a:lnTo>
                    <a:pt x="293" y="117"/>
                  </a:lnTo>
                  <a:lnTo>
                    <a:pt x="297" y="120"/>
                  </a:lnTo>
                  <a:lnTo>
                    <a:pt x="301" y="125"/>
                  </a:lnTo>
                  <a:lnTo>
                    <a:pt x="305" y="128"/>
                  </a:lnTo>
                  <a:lnTo>
                    <a:pt x="308" y="133"/>
                  </a:lnTo>
                  <a:lnTo>
                    <a:pt x="313" y="137"/>
                  </a:lnTo>
                  <a:lnTo>
                    <a:pt x="316" y="140"/>
                  </a:lnTo>
                  <a:lnTo>
                    <a:pt x="321" y="145"/>
                  </a:lnTo>
                  <a:lnTo>
                    <a:pt x="324" y="149"/>
                  </a:lnTo>
                  <a:lnTo>
                    <a:pt x="327" y="153"/>
                  </a:lnTo>
                  <a:lnTo>
                    <a:pt x="332" y="158"/>
                  </a:lnTo>
                  <a:lnTo>
                    <a:pt x="335" y="162"/>
                  </a:lnTo>
                  <a:lnTo>
                    <a:pt x="338" y="166"/>
                  </a:lnTo>
                  <a:lnTo>
                    <a:pt x="342" y="171"/>
                  </a:lnTo>
                  <a:lnTo>
                    <a:pt x="345" y="175"/>
                  </a:lnTo>
                  <a:lnTo>
                    <a:pt x="348" y="180"/>
                  </a:lnTo>
                  <a:lnTo>
                    <a:pt x="352" y="185"/>
                  </a:lnTo>
                  <a:lnTo>
                    <a:pt x="355" y="189"/>
                  </a:lnTo>
                  <a:lnTo>
                    <a:pt x="358" y="193"/>
                  </a:lnTo>
                  <a:lnTo>
                    <a:pt x="361" y="197"/>
                  </a:lnTo>
                  <a:lnTo>
                    <a:pt x="365" y="202"/>
                  </a:lnTo>
                  <a:lnTo>
                    <a:pt x="368" y="208"/>
                  </a:lnTo>
                  <a:lnTo>
                    <a:pt x="370" y="213"/>
                  </a:lnTo>
                  <a:lnTo>
                    <a:pt x="374" y="217"/>
                  </a:lnTo>
                  <a:lnTo>
                    <a:pt x="377" y="222"/>
                  </a:lnTo>
                  <a:lnTo>
                    <a:pt x="379" y="227"/>
                  </a:lnTo>
                  <a:lnTo>
                    <a:pt x="382" y="231"/>
                  </a:lnTo>
                  <a:lnTo>
                    <a:pt x="385" y="237"/>
                  </a:lnTo>
                  <a:lnTo>
                    <a:pt x="387" y="242"/>
                  </a:lnTo>
                  <a:lnTo>
                    <a:pt x="390" y="247"/>
                  </a:lnTo>
                  <a:lnTo>
                    <a:pt x="392" y="252"/>
                  </a:lnTo>
                  <a:lnTo>
                    <a:pt x="395" y="257"/>
                  </a:lnTo>
                  <a:lnTo>
                    <a:pt x="397" y="262"/>
                  </a:lnTo>
                  <a:lnTo>
                    <a:pt x="400" y="268"/>
                  </a:lnTo>
                  <a:lnTo>
                    <a:pt x="402" y="272"/>
                  </a:lnTo>
                  <a:lnTo>
                    <a:pt x="405" y="278"/>
                  </a:lnTo>
                  <a:lnTo>
                    <a:pt x="407" y="283"/>
                  </a:lnTo>
                  <a:lnTo>
                    <a:pt x="409" y="289"/>
                  </a:lnTo>
                  <a:lnTo>
                    <a:pt x="410" y="293"/>
                  </a:lnTo>
                  <a:lnTo>
                    <a:pt x="412" y="299"/>
                  </a:lnTo>
                  <a:lnTo>
                    <a:pt x="414" y="304"/>
                  </a:lnTo>
                  <a:lnTo>
                    <a:pt x="417" y="310"/>
                  </a:lnTo>
                  <a:lnTo>
                    <a:pt x="418" y="316"/>
                  </a:lnTo>
                  <a:lnTo>
                    <a:pt x="420" y="320"/>
                  </a:lnTo>
                  <a:lnTo>
                    <a:pt x="421" y="326"/>
                  </a:lnTo>
                  <a:lnTo>
                    <a:pt x="423" y="332"/>
                  </a:lnTo>
                  <a:lnTo>
                    <a:pt x="424" y="337"/>
                  </a:lnTo>
                  <a:lnTo>
                    <a:pt x="427" y="342"/>
                  </a:lnTo>
                  <a:lnTo>
                    <a:pt x="428" y="348"/>
                  </a:lnTo>
                  <a:lnTo>
                    <a:pt x="429" y="353"/>
                  </a:lnTo>
                  <a:lnTo>
                    <a:pt x="430" y="359"/>
                  </a:lnTo>
                  <a:lnTo>
                    <a:pt x="431" y="365"/>
                  </a:lnTo>
                  <a:lnTo>
                    <a:pt x="432" y="371"/>
                  </a:lnTo>
                  <a:lnTo>
                    <a:pt x="433" y="376"/>
                  </a:lnTo>
                  <a:lnTo>
                    <a:pt x="434" y="381"/>
                  </a:lnTo>
                  <a:lnTo>
                    <a:pt x="435" y="387"/>
                  </a:lnTo>
                  <a:lnTo>
                    <a:pt x="437" y="393"/>
                  </a:lnTo>
                  <a:lnTo>
                    <a:pt x="438" y="399"/>
                  </a:lnTo>
                  <a:lnTo>
                    <a:pt x="438" y="404"/>
                  </a:lnTo>
                  <a:lnTo>
                    <a:pt x="439" y="410"/>
                  </a:lnTo>
                  <a:lnTo>
                    <a:pt x="440" y="415"/>
                  </a:lnTo>
                  <a:lnTo>
                    <a:pt x="440" y="421"/>
                  </a:lnTo>
                  <a:lnTo>
                    <a:pt x="441" y="427"/>
                  </a:lnTo>
                  <a:lnTo>
                    <a:pt x="441" y="433"/>
                  </a:lnTo>
                  <a:lnTo>
                    <a:pt x="441" y="438"/>
                  </a:lnTo>
                  <a:lnTo>
                    <a:pt x="442" y="444"/>
                  </a:lnTo>
                  <a:lnTo>
                    <a:pt x="442" y="450"/>
                  </a:lnTo>
                  <a:lnTo>
                    <a:pt x="442" y="456"/>
                  </a:lnTo>
                  <a:lnTo>
                    <a:pt x="442" y="462"/>
                  </a:lnTo>
                  <a:lnTo>
                    <a:pt x="442" y="468"/>
                  </a:lnTo>
                  <a:lnTo>
                    <a:pt x="442" y="472"/>
                  </a:lnTo>
                  <a:lnTo>
                    <a:pt x="442" y="478"/>
                  </a:lnTo>
                  <a:lnTo>
                    <a:pt x="442" y="484"/>
                  </a:lnTo>
                  <a:lnTo>
                    <a:pt x="442" y="490"/>
                  </a:lnTo>
                  <a:lnTo>
                    <a:pt x="441" y="496"/>
                  </a:lnTo>
                  <a:lnTo>
                    <a:pt x="441" y="502"/>
                  </a:lnTo>
                  <a:lnTo>
                    <a:pt x="441" y="507"/>
                  </a:lnTo>
                  <a:lnTo>
                    <a:pt x="440" y="513"/>
                  </a:lnTo>
                  <a:lnTo>
                    <a:pt x="440" y="519"/>
                  </a:lnTo>
                  <a:lnTo>
                    <a:pt x="439" y="524"/>
                  </a:lnTo>
                  <a:lnTo>
                    <a:pt x="438" y="530"/>
                  </a:lnTo>
                  <a:lnTo>
                    <a:pt x="438" y="536"/>
                  </a:lnTo>
                  <a:lnTo>
                    <a:pt x="437" y="541"/>
                  </a:lnTo>
                  <a:lnTo>
                    <a:pt x="435" y="547"/>
                  </a:lnTo>
                  <a:lnTo>
                    <a:pt x="434" y="553"/>
                  </a:lnTo>
                  <a:lnTo>
                    <a:pt x="433" y="558"/>
                  </a:lnTo>
                  <a:lnTo>
                    <a:pt x="432" y="564"/>
                  </a:lnTo>
                  <a:lnTo>
                    <a:pt x="431" y="569"/>
                  </a:lnTo>
                  <a:lnTo>
                    <a:pt x="430" y="575"/>
                  </a:lnTo>
                  <a:lnTo>
                    <a:pt x="429" y="581"/>
                  </a:lnTo>
                  <a:lnTo>
                    <a:pt x="428" y="586"/>
                  </a:lnTo>
                  <a:lnTo>
                    <a:pt x="427" y="592"/>
                  </a:lnTo>
                  <a:lnTo>
                    <a:pt x="424" y="598"/>
                  </a:lnTo>
                  <a:lnTo>
                    <a:pt x="423" y="602"/>
                  </a:lnTo>
                  <a:lnTo>
                    <a:pt x="421" y="608"/>
                  </a:lnTo>
                  <a:lnTo>
                    <a:pt x="420" y="614"/>
                  </a:lnTo>
                  <a:lnTo>
                    <a:pt x="418" y="619"/>
                  </a:lnTo>
                  <a:lnTo>
                    <a:pt x="417" y="624"/>
                  </a:lnTo>
                  <a:lnTo>
                    <a:pt x="414" y="630"/>
                  </a:lnTo>
                  <a:lnTo>
                    <a:pt x="412" y="635"/>
                  </a:lnTo>
                  <a:lnTo>
                    <a:pt x="410" y="641"/>
                  </a:lnTo>
                  <a:lnTo>
                    <a:pt x="409" y="645"/>
                  </a:lnTo>
                  <a:lnTo>
                    <a:pt x="407" y="651"/>
                  </a:lnTo>
                  <a:lnTo>
                    <a:pt x="405" y="656"/>
                  </a:lnTo>
                  <a:lnTo>
                    <a:pt x="402" y="662"/>
                  </a:lnTo>
                  <a:lnTo>
                    <a:pt x="400" y="667"/>
                  </a:lnTo>
                  <a:lnTo>
                    <a:pt x="397" y="672"/>
                  </a:lnTo>
                  <a:lnTo>
                    <a:pt x="395" y="677"/>
                  </a:lnTo>
                  <a:lnTo>
                    <a:pt x="392" y="682"/>
                  </a:lnTo>
                  <a:lnTo>
                    <a:pt x="390" y="688"/>
                  </a:lnTo>
                  <a:lnTo>
                    <a:pt x="387" y="692"/>
                  </a:lnTo>
                  <a:lnTo>
                    <a:pt x="385" y="697"/>
                  </a:lnTo>
                  <a:lnTo>
                    <a:pt x="382" y="703"/>
                  </a:lnTo>
                  <a:lnTo>
                    <a:pt x="379" y="707"/>
                  </a:lnTo>
                  <a:lnTo>
                    <a:pt x="377" y="712"/>
                  </a:lnTo>
                  <a:lnTo>
                    <a:pt x="374" y="717"/>
                  </a:lnTo>
                  <a:lnTo>
                    <a:pt x="370" y="722"/>
                  </a:lnTo>
                  <a:lnTo>
                    <a:pt x="368" y="726"/>
                  </a:lnTo>
                  <a:lnTo>
                    <a:pt x="365" y="732"/>
                  </a:lnTo>
                  <a:lnTo>
                    <a:pt x="361" y="737"/>
                  </a:lnTo>
                  <a:lnTo>
                    <a:pt x="358" y="741"/>
                  </a:lnTo>
                  <a:lnTo>
                    <a:pt x="355" y="745"/>
                  </a:lnTo>
                  <a:lnTo>
                    <a:pt x="352" y="750"/>
                  </a:lnTo>
                  <a:lnTo>
                    <a:pt x="348" y="754"/>
                  </a:lnTo>
                  <a:lnTo>
                    <a:pt x="345" y="759"/>
                  </a:lnTo>
                  <a:lnTo>
                    <a:pt x="342" y="764"/>
                  </a:lnTo>
                  <a:lnTo>
                    <a:pt x="338" y="768"/>
                  </a:lnTo>
                  <a:lnTo>
                    <a:pt x="335" y="772"/>
                  </a:lnTo>
                  <a:lnTo>
                    <a:pt x="332" y="777"/>
                  </a:lnTo>
                  <a:lnTo>
                    <a:pt x="327" y="781"/>
                  </a:lnTo>
                  <a:lnTo>
                    <a:pt x="324" y="785"/>
                  </a:lnTo>
                  <a:lnTo>
                    <a:pt x="321" y="789"/>
                  </a:lnTo>
                  <a:lnTo>
                    <a:pt x="316" y="794"/>
                  </a:lnTo>
                  <a:lnTo>
                    <a:pt x="313" y="798"/>
                  </a:lnTo>
                  <a:lnTo>
                    <a:pt x="308" y="801"/>
                  </a:lnTo>
                  <a:lnTo>
                    <a:pt x="305" y="806"/>
                  </a:lnTo>
                  <a:lnTo>
                    <a:pt x="301" y="809"/>
                  </a:lnTo>
                  <a:lnTo>
                    <a:pt x="297" y="814"/>
                  </a:lnTo>
                  <a:lnTo>
                    <a:pt x="293" y="817"/>
                  </a:lnTo>
                  <a:lnTo>
                    <a:pt x="289" y="821"/>
                  </a:lnTo>
                  <a:lnTo>
                    <a:pt x="285" y="824"/>
                  </a:lnTo>
                  <a:lnTo>
                    <a:pt x="281" y="828"/>
                  </a:lnTo>
                  <a:lnTo>
                    <a:pt x="276" y="832"/>
                  </a:lnTo>
                  <a:lnTo>
                    <a:pt x="272" y="835"/>
                  </a:lnTo>
                  <a:lnTo>
                    <a:pt x="268" y="839"/>
                  </a:lnTo>
                  <a:lnTo>
                    <a:pt x="263" y="842"/>
                  </a:lnTo>
                  <a:lnTo>
                    <a:pt x="259" y="846"/>
                  </a:lnTo>
                  <a:lnTo>
                    <a:pt x="254" y="849"/>
                  </a:lnTo>
                  <a:lnTo>
                    <a:pt x="250" y="853"/>
                  </a:lnTo>
                  <a:lnTo>
                    <a:pt x="246" y="856"/>
                  </a:lnTo>
                  <a:lnTo>
                    <a:pt x="241" y="858"/>
                  </a:lnTo>
                  <a:lnTo>
                    <a:pt x="237" y="862"/>
                  </a:lnTo>
                  <a:lnTo>
                    <a:pt x="232" y="865"/>
                  </a:lnTo>
                  <a:lnTo>
                    <a:pt x="228" y="868"/>
                  </a:lnTo>
                  <a:lnTo>
                    <a:pt x="222" y="871"/>
                  </a:lnTo>
                  <a:lnTo>
                    <a:pt x="218" y="874"/>
                  </a:lnTo>
                  <a:lnTo>
                    <a:pt x="214" y="876"/>
                  </a:lnTo>
                  <a:lnTo>
                    <a:pt x="209" y="879"/>
                  </a:lnTo>
                  <a:lnTo>
                    <a:pt x="204" y="882"/>
                  </a:lnTo>
                  <a:lnTo>
                    <a:pt x="199" y="884"/>
                  </a:lnTo>
                  <a:lnTo>
                    <a:pt x="194" y="888"/>
                  </a:lnTo>
                  <a:lnTo>
                    <a:pt x="189" y="890"/>
                  </a:lnTo>
                  <a:lnTo>
                    <a:pt x="185" y="892"/>
                  </a:lnTo>
                  <a:lnTo>
                    <a:pt x="179" y="895"/>
                  </a:lnTo>
                  <a:lnTo>
                    <a:pt x="175" y="897"/>
                  </a:lnTo>
                  <a:lnTo>
                    <a:pt x="169" y="899"/>
                  </a:lnTo>
                  <a:lnTo>
                    <a:pt x="165" y="901"/>
                  </a:lnTo>
                  <a:lnTo>
                    <a:pt x="159" y="903"/>
                  </a:lnTo>
                  <a:lnTo>
                    <a:pt x="154" y="905"/>
                  </a:lnTo>
                  <a:lnTo>
                    <a:pt x="150" y="908"/>
                  </a:lnTo>
                  <a:lnTo>
                    <a:pt x="144" y="909"/>
                  </a:lnTo>
                  <a:lnTo>
                    <a:pt x="138" y="911"/>
                  </a:lnTo>
                  <a:lnTo>
                    <a:pt x="134" y="912"/>
                  </a:lnTo>
                  <a:lnTo>
                    <a:pt x="129" y="915"/>
                  </a:lnTo>
                  <a:lnTo>
                    <a:pt x="123" y="916"/>
                  </a:lnTo>
                  <a:lnTo>
                    <a:pt x="119" y="918"/>
                  </a:lnTo>
                  <a:lnTo>
                    <a:pt x="113" y="919"/>
                  </a:lnTo>
                  <a:lnTo>
                    <a:pt x="108" y="920"/>
                  </a:lnTo>
                  <a:lnTo>
                    <a:pt x="102" y="922"/>
                  </a:lnTo>
                  <a:lnTo>
                    <a:pt x="98" y="923"/>
                  </a:lnTo>
                  <a:lnTo>
                    <a:pt x="92" y="924"/>
                  </a:lnTo>
                  <a:lnTo>
                    <a:pt x="87" y="925"/>
                  </a:lnTo>
                  <a:lnTo>
                    <a:pt x="81" y="926"/>
                  </a:lnTo>
                  <a:lnTo>
                    <a:pt x="76" y="927"/>
                  </a:lnTo>
                  <a:lnTo>
                    <a:pt x="71" y="929"/>
                  </a:lnTo>
                  <a:lnTo>
                    <a:pt x="66" y="930"/>
                  </a:lnTo>
                  <a:lnTo>
                    <a:pt x="60" y="930"/>
                  </a:lnTo>
                  <a:lnTo>
                    <a:pt x="55" y="931"/>
                  </a:lnTo>
                  <a:lnTo>
                    <a:pt x="49" y="932"/>
                  </a:lnTo>
                  <a:lnTo>
                    <a:pt x="44" y="932"/>
                  </a:lnTo>
                  <a:lnTo>
                    <a:pt x="38" y="933"/>
                  </a:lnTo>
                  <a:lnTo>
                    <a:pt x="32" y="933"/>
                  </a:lnTo>
                  <a:lnTo>
                    <a:pt x="28" y="933"/>
                  </a:lnTo>
                  <a:lnTo>
                    <a:pt x="23" y="934"/>
                  </a:lnTo>
                  <a:lnTo>
                    <a:pt x="17" y="934"/>
                  </a:lnTo>
                  <a:lnTo>
                    <a:pt x="12" y="934"/>
                  </a:lnTo>
                  <a:lnTo>
                    <a:pt x="6" y="934"/>
                  </a:lnTo>
                  <a:lnTo>
                    <a:pt x="0" y="934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5" name="Freeform 172">
              <a:extLst>
                <a:ext uri="{FF2B5EF4-FFF2-40B4-BE49-F238E27FC236}">
                  <a16:creationId xmlns:a16="http://schemas.microsoft.com/office/drawing/2014/main" id="{E7F593FE-942A-4311-A551-89E2E2F95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1162"/>
              <a:ext cx="88" cy="156"/>
            </a:xfrm>
            <a:custGeom>
              <a:avLst/>
              <a:gdLst>
                <a:gd name="T0" fmla="*/ 0 w 442"/>
                <a:gd name="T1" fmla="*/ 0 h 936"/>
                <a:gd name="T2" fmla="*/ 0 w 442"/>
                <a:gd name="T3" fmla="*/ 0 h 936"/>
                <a:gd name="T4" fmla="*/ 0 w 442"/>
                <a:gd name="T5" fmla="*/ 0 h 936"/>
                <a:gd name="T6" fmla="*/ 0 w 442"/>
                <a:gd name="T7" fmla="*/ 0 h 936"/>
                <a:gd name="T8" fmla="*/ 0 w 442"/>
                <a:gd name="T9" fmla="*/ 0 h 936"/>
                <a:gd name="T10" fmla="*/ 0 w 442"/>
                <a:gd name="T11" fmla="*/ 0 h 936"/>
                <a:gd name="T12" fmla="*/ 0 w 442"/>
                <a:gd name="T13" fmla="*/ 0 h 936"/>
                <a:gd name="T14" fmla="*/ 0 w 442"/>
                <a:gd name="T15" fmla="*/ 0 h 936"/>
                <a:gd name="T16" fmla="*/ 0 w 442"/>
                <a:gd name="T17" fmla="*/ 0 h 936"/>
                <a:gd name="T18" fmla="*/ 0 w 442"/>
                <a:gd name="T19" fmla="*/ 0 h 936"/>
                <a:gd name="T20" fmla="*/ 0 w 442"/>
                <a:gd name="T21" fmla="*/ 0 h 936"/>
                <a:gd name="T22" fmla="*/ 0 w 442"/>
                <a:gd name="T23" fmla="*/ 0 h 936"/>
                <a:gd name="T24" fmla="*/ 0 w 442"/>
                <a:gd name="T25" fmla="*/ 0 h 936"/>
                <a:gd name="T26" fmla="*/ 0 w 442"/>
                <a:gd name="T27" fmla="*/ 0 h 936"/>
                <a:gd name="T28" fmla="*/ 0 w 442"/>
                <a:gd name="T29" fmla="*/ 0 h 936"/>
                <a:gd name="T30" fmla="*/ 0 w 442"/>
                <a:gd name="T31" fmla="*/ 0 h 936"/>
                <a:gd name="T32" fmla="*/ 0 w 442"/>
                <a:gd name="T33" fmla="*/ 0 h 936"/>
                <a:gd name="T34" fmla="*/ 0 w 442"/>
                <a:gd name="T35" fmla="*/ 0 h 936"/>
                <a:gd name="T36" fmla="*/ 0 w 442"/>
                <a:gd name="T37" fmla="*/ 0 h 936"/>
                <a:gd name="T38" fmla="*/ 0 w 442"/>
                <a:gd name="T39" fmla="*/ 0 h 936"/>
                <a:gd name="T40" fmla="*/ 0 w 442"/>
                <a:gd name="T41" fmla="*/ 0 h 936"/>
                <a:gd name="T42" fmla="*/ 0 w 442"/>
                <a:gd name="T43" fmla="*/ 0 h 936"/>
                <a:gd name="T44" fmla="*/ 0 w 442"/>
                <a:gd name="T45" fmla="*/ 0 h 936"/>
                <a:gd name="T46" fmla="*/ 0 w 442"/>
                <a:gd name="T47" fmla="*/ 0 h 936"/>
                <a:gd name="T48" fmla="*/ 0 w 442"/>
                <a:gd name="T49" fmla="*/ 0 h 936"/>
                <a:gd name="T50" fmla="*/ 0 w 442"/>
                <a:gd name="T51" fmla="*/ 0 h 936"/>
                <a:gd name="T52" fmla="*/ 0 w 442"/>
                <a:gd name="T53" fmla="*/ 0 h 936"/>
                <a:gd name="T54" fmla="*/ 0 w 442"/>
                <a:gd name="T55" fmla="*/ 0 h 936"/>
                <a:gd name="T56" fmla="*/ 0 w 442"/>
                <a:gd name="T57" fmla="*/ 0 h 936"/>
                <a:gd name="T58" fmla="*/ 0 w 442"/>
                <a:gd name="T59" fmla="*/ 0 h 936"/>
                <a:gd name="T60" fmla="*/ 0 w 442"/>
                <a:gd name="T61" fmla="*/ 0 h 936"/>
                <a:gd name="T62" fmla="*/ 0 w 442"/>
                <a:gd name="T63" fmla="*/ 0 h 936"/>
                <a:gd name="T64" fmla="*/ 0 w 442"/>
                <a:gd name="T65" fmla="*/ 0 h 936"/>
                <a:gd name="T66" fmla="*/ 0 w 442"/>
                <a:gd name="T67" fmla="*/ 0 h 936"/>
                <a:gd name="T68" fmla="*/ 0 w 442"/>
                <a:gd name="T69" fmla="*/ 0 h 936"/>
                <a:gd name="T70" fmla="*/ 0 w 442"/>
                <a:gd name="T71" fmla="*/ 0 h 936"/>
                <a:gd name="T72" fmla="*/ 0 w 442"/>
                <a:gd name="T73" fmla="*/ 0 h 936"/>
                <a:gd name="T74" fmla="*/ 0 w 442"/>
                <a:gd name="T75" fmla="*/ 0 h 936"/>
                <a:gd name="T76" fmla="*/ 0 w 442"/>
                <a:gd name="T77" fmla="*/ 0 h 936"/>
                <a:gd name="T78" fmla="*/ 0 w 442"/>
                <a:gd name="T79" fmla="*/ 0 h 936"/>
                <a:gd name="T80" fmla="*/ 0 w 442"/>
                <a:gd name="T81" fmla="*/ 0 h 936"/>
                <a:gd name="T82" fmla="*/ 0 w 442"/>
                <a:gd name="T83" fmla="*/ 0 h 936"/>
                <a:gd name="T84" fmla="*/ 0 w 442"/>
                <a:gd name="T85" fmla="*/ 0 h 936"/>
                <a:gd name="T86" fmla="*/ 0 w 442"/>
                <a:gd name="T87" fmla="*/ 0 h 936"/>
                <a:gd name="T88" fmla="*/ 0 w 442"/>
                <a:gd name="T89" fmla="*/ 0 h 936"/>
                <a:gd name="T90" fmla="*/ 0 w 442"/>
                <a:gd name="T91" fmla="*/ 0 h 936"/>
                <a:gd name="T92" fmla="*/ 0 w 442"/>
                <a:gd name="T93" fmla="*/ 0 h 936"/>
                <a:gd name="T94" fmla="*/ 0 w 442"/>
                <a:gd name="T95" fmla="*/ 0 h 936"/>
                <a:gd name="T96" fmla="*/ 0 w 442"/>
                <a:gd name="T97" fmla="*/ 0 h 936"/>
                <a:gd name="T98" fmla="*/ 0 w 442"/>
                <a:gd name="T99" fmla="*/ 0 h 936"/>
                <a:gd name="T100" fmla="*/ 0 w 442"/>
                <a:gd name="T101" fmla="*/ 0 h 9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2"/>
                <a:gd name="T154" fmla="*/ 0 h 936"/>
                <a:gd name="T155" fmla="*/ 442 w 442"/>
                <a:gd name="T156" fmla="*/ 936 h 9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2" h="9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4" y="3"/>
                  </a:lnTo>
                  <a:lnTo>
                    <a:pt x="49" y="3"/>
                  </a:lnTo>
                  <a:lnTo>
                    <a:pt x="55" y="4"/>
                  </a:lnTo>
                  <a:lnTo>
                    <a:pt x="60" y="5"/>
                  </a:lnTo>
                  <a:lnTo>
                    <a:pt x="66" y="5"/>
                  </a:lnTo>
                  <a:lnTo>
                    <a:pt x="71" y="6"/>
                  </a:lnTo>
                  <a:lnTo>
                    <a:pt x="76" y="7"/>
                  </a:lnTo>
                  <a:lnTo>
                    <a:pt x="81" y="9"/>
                  </a:lnTo>
                  <a:lnTo>
                    <a:pt x="87" y="10"/>
                  </a:lnTo>
                  <a:lnTo>
                    <a:pt x="92" y="11"/>
                  </a:lnTo>
                  <a:lnTo>
                    <a:pt x="98" y="12"/>
                  </a:lnTo>
                  <a:lnTo>
                    <a:pt x="102" y="13"/>
                  </a:lnTo>
                  <a:lnTo>
                    <a:pt x="108" y="14"/>
                  </a:lnTo>
                  <a:lnTo>
                    <a:pt x="113" y="16"/>
                  </a:lnTo>
                  <a:lnTo>
                    <a:pt x="119" y="17"/>
                  </a:lnTo>
                  <a:lnTo>
                    <a:pt x="123" y="19"/>
                  </a:lnTo>
                  <a:lnTo>
                    <a:pt x="129" y="20"/>
                  </a:lnTo>
                  <a:lnTo>
                    <a:pt x="134" y="23"/>
                  </a:lnTo>
                  <a:lnTo>
                    <a:pt x="138" y="24"/>
                  </a:lnTo>
                  <a:lnTo>
                    <a:pt x="144" y="26"/>
                  </a:lnTo>
                  <a:lnTo>
                    <a:pt x="150" y="27"/>
                  </a:lnTo>
                  <a:lnTo>
                    <a:pt x="154" y="30"/>
                  </a:lnTo>
                  <a:lnTo>
                    <a:pt x="159" y="32"/>
                  </a:lnTo>
                  <a:lnTo>
                    <a:pt x="165" y="34"/>
                  </a:lnTo>
                  <a:lnTo>
                    <a:pt x="169" y="36"/>
                  </a:lnTo>
                  <a:lnTo>
                    <a:pt x="175" y="38"/>
                  </a:lnTo>
                  <a:lnTo>
                    <a:pt x="179" y="40"/>
                  </a:lnTo>
                  <a:lnTo>
                    <a:pt x="185" y="43"/>
                  </a:lnTo>
                  <a:lnTo>
                    <a:pt x="189" y="45"/>
                  </a:lnTo>
                  <a:lnTo>
                    <a:pt x="194" y="48"/>
                  </a:lnTo>
                  <a:lnTo>
                    <a:pt x="199" y="51"/>
                  </a:lnTo>
                  <a:lnTo>
                    <a:pt x="204" y="53"/>
                  </a:lnTo>
                  <a:lnTo>
                    <a:pt x="209" y="55"/>
                  </a:lnTo>
                  <a:lnTo>
                    <a:pt x="214" y="59"/>
                  </a:lnTo>
                  <a:lnTo>
                    <a:pt x="218" y="61"/>
                  </a:lnTo>
                  <a:lnTo>
                    <a:pt x="222" y="64"/>
                  </a:lnTo>
                  <a:lnTo>
                    <a:pt x="228" y="67"/>
                  </a:lnTo>
                  <a:lnTo>
                    <a:pt x="232" y="69"/>
                  </a:lnTo>
                  <a:lnTo>
                    <a:pt x="237" y="73"/>
                  </a:lnTo>
                  <a:lnTo>
                    <a:pt x="241" y="76"/>
                  </a:lnTo>
                  <a:lnTo>
                    <a:pt x="246" y="79"/>
                  </a:lnTo>
                  <a:lnTo>
                    <a:pt x="250" y="82"/>
                  </a:lnTo>
                  <a:lnTo>
                    <a:pt x="254" y="86"/>
                  </a:lnTo>
                  <a:lnTo>
                    <a:pt x="259" y="89"/>
                  </a:lnTo>
                  <a:lnTo>
                    <a:pt x="263" y="93"/>
                  </a:lnTo>
                  <a:lnTo>
                    <a:pt x="268" y="96"/>
                  </a:lnTo>
                  <a:lnTo>
                    <a:pt x="272" y="100"/>
                  </a:lnTo>
                  <a:lnTo>
                    <a:pt x="276" y="103"/>
                  </a:lnTo>
                  <a:lnTo>
                    <a:pt x="281" y="107"/>
                  </a:lnTo>
                  <a:lnTo>
                    <a:pt x="285" y="110"/>
                  </a:lnTo>
                  <a:lnTo>
                    <a:pt x="289" y="114"/>
                  </a:lnTo>
                  <a:lnTo>
                    <a:pt x="293" y="117"/>
                  </a:lnTo>
                  <a:lnTo>
                    <a:pt x="297" y="122"/>
                  </a:lnTo>
                  <a:lnTo>
                    <a:pt x="301" y="126"/>
                  </a:lnTo>
                  <a:lnTo>
                    <a:pt x="305" y="129"/>
                  </a:lnTo>
                  <a:lnTo>
                    <a:pt x="308" y="134"/>
                  </a:lnTo>
                  <a:lnTo>
                    <a:pt x="313" y="137"/>
                  </a:lnTo>
                  <a:lnTo>
                    <a:pt x="316" y="142"/>
                  </a:lnTo>
                  <a:lnTo>
                    <a:pt x="321" y="146"/>
                  </a:lnTo>
                  <a:lnTo>
                    <a:pt x="324" y="150"/>
                  </a:lnTo>
                  <a:lnTo>
                    <a:pt x="327" y="154"/>
                  </a:lnTo>
                  <a:lnTo>
                    <a:pt x="332" y="158"/>
                  </a:lnTo>
                  <a:lnTo>
                    <a:pt x="335" y="163"/>
                  </a:lnTo>
                  <a:lnTo>
                    <a:pt x="338" y="167"/>
                  </a:lnTo>
                  <a:lnTo>
                    <a:pt x="342" y="171"/>
                  </a:lnTo>
                  <a:lnTo>
                    <a:pt x="345" y="176"/>
                  </a:lnTo>
                  <a:lnTo>
                    <a:pt x="348" y="181"/>
                  </a:lnTo>
                  <a:lnTo>
                    <a:pt x="352" y="185"/>
                  </a:lnTo>
                  <a:lnTo>
                    <a:pt x="355" y="190"/>
                  </a:lnTo>
                  <a:lnTo>
                    <a:pt x="358" y="195"/>
                  </a:lnTo>
                  <a:lnTo>
                    <a:pt x="361" y="199"/>
                  </a:lnTo>
                  <a:lnTo>
                    <a:pt x="365" y="204"/>
                  </a:lnTo>
                  <a:lnTo>
                    <a:pt x="368" y="209"/>
                  </a:lnTo>
                  <a:lnTo>
                    <a:pt x="370" y="213"/>
                  </a:lnTo>
                  <a:lnTo>
                    <a:pt x="374" y="218"/>
                  </a:lnTo>
                  <a:lnTo>
                    <a:pt x="377" y="223"/>
                  </a:lnTo>
                  <a:lnTo>
                    <a:pt x="379" y="227"/>
                  </a:lnTo>
                  <a:lnTo>
                    <a:pt x="382" y="233"/>
                  </a:lnTo>
                  <a:lnTo>
                    <a:pt x="385" y="238"/>
                  </a:lnTo>
                  <a:lnTo>
                    <a:pt x="387" y="243"/>
                  </a:lnTo>
                  <a:lnTo>
                    <a:pt x="390" y="247"/>
                  </a:lnTo>
                  <a:lnTo>
                    <a:pt x="392" y="253"/>
                  </a:lnTo>
                  <a:lnTo>
                    <a:pt x="395" y="258"/>
                  </a:lnTo>
                  <a:lnTo>
                    <a:pt x="397" y="264"/>
                  </a:lnTo>
                  <a:lnTo>
                    <a:pt x="400" y="268"/>
                  </a:lnTo>
                  <a:lnTo>
                    <a:pt x="402" y="273"/>
                  </a:lnTo>
                  <a:lnTo>
                    <a:pt x="405" y="279"/>
                  </a:lnTo>
                  <a:lnTo>
                    <a:pt x="407" y="284"/>
                  </a:lnTo>
                  <a:lnTo>
                    <a:pt x="409" y="289"/>
                  </a:lnTo>
                  <a:lnTo>
                    <a:pt x="410" y="294"/>
                  </a:lnTo>
                  <a:lnTo>
                    <a:pt x="412" y="300"/>
                  </a:lnTo>
                  <a:lnTo>
                    <a:pt x="414" y="306"/>
                  </a:lnTo>
                  <a:lnTo>
                    <a:pt x="417" y="310"/>
                  </a:lnTo>
                  <a:lnTo>
                    <a:pt x="418" y="316"/>
                  </a:lnTo>
                  <a:lnTo>
                    <a:pt x="420" y="322"/>
                  </a:lnTo>
                  <a:lnTo>
                    <a:pt x="421" y="327"/>
                  </a:lnTo>
                  <a:lnTo>
                    <a:pt x="423" y="333"/>
                  </a:lnTo>
                  <a:lnTo>
                    <a:pt x="424" y="339"/>
                  </a:lnTo>
                  <a:lnTo>
                    <a:pt x="427" y="343"/>
                  </a:lnTo>
                  <a:lnTo>
                    <a:pt x="428" y="349"/>
                  </a:lnTo>
                  <a:lnTo>
                    <a:pt x="429" y="355"/>
                  </a:lnTo>
                  <a:lnTo>
                    <a:pt x="430" y="361"/>
                  </a:lnTo>
                  <a:lnTo>
                    <a:pt x="431" y="365"/>
                  </a:lnTo>
                  <a:lnTo>
                    <a:pt x="432" y="371"/>
                  </a:lnTo>
                  <a:lnTo>
                    <a:pt x="433" y="377"/>
                  </a:lnTo>
                  <a:lnTo>
                    <a:pt x="434" y="383"/>
                  </a:lnTo>
                  <a:lnTo>
                    <a:pt x="435" y="389"/>
                  </a:lnTo>
                  <a:lnTo>
                    <a:pt x="437" y="394"/>
                  </a:lnTo>
                  <a:lnTo>
                    <a:pt x="438" y="399"/>
                  </a:lnTo>
                  <a:lnTo>
                    <a:pt x="438" y="405"/>
                  </a:lnTo>
                  <a:lnTo>
                    <a:pt x="439" y="411"/>
                  </a:lnTo>
                  <a:lnTo>
                    <a:pt x="440" y="417"/>
                  </a:lnTo>
                  <a:lnTo>
                    <a:pt x="440" y="423"/>
                  </a:lnTo>
                  <a:lnTo>
                    <a:pt x="441" y="429"/>
                  </a:lnTo>
                  <a:lnTo>
                    <a:pt x="441" y="434"/>
                  </a:lnTo>
                  <a:lnTo>
                    <a:pt x="441" y="439"/>
                  </a:lnTo>
                  <a:lnTo>
                    <a:pt x="442" y="445"/>
                  </a:lnTo>
                  <a:lnTo>
                    <a:pt x="442" y="451"/>
                  </a:lnTo>
                  <a:lnTo>
                    <a:pt x="442" y="457"/>
                  </a:lnTo>
                  <a:lnTo>
                    <a:pt x="442" y="463"/>
                  </a:lnTo>
                  <a:lnTo>
                    <a:pt x="442" y="468"/>
                  </a:lnTo>
                  <a:lnTo>
                    <a:pt x="442" y="474"/>
                  </a:lnTo>
                  <a:lnTo>
                    <a:pt x="442" y="480"/>
                  </a:lnTo>
                  <a:lnTo>
                    <a:pt x="442" y="486"/>
                  </a:lnTo>
                  <a:lnTo>
                    <a:pt x="442" y="492"/>
                  </a:lnTo>
                  <a:lnTo>
                    <a:pt x="441" y="498"/>
                  </a:lnTo>
                  <a:lnTo>
                    <a:pt x="441" y="502"/>
                  </a:lnTo>
                  <a:lnTo>
                    <a:pt x="441" y="508"/>
                  </a:lnTo>
                  <a:lnTo>
                    <a:pt x="440" y="514"/>
                  </a:lnTo>
                  <a:lnTo>
                    <a:pt x="440" y="520"/>
                  </a:lnTo>
                  <a:lnTo>
                    <a:pt x="439" y="526"/>
                  </a:lnTo>
                  <a:lnTo>
                    <a:pt x="438" y="532"/>
                  </a:lnTo>
                  <a:lnTo>
                    <a:pt x="438" y="537"/>
                  </a:lnTo>
                  <a:lnTo>
                    <a:pt x="437" y="543"/>
                  </a:lnTo>
                  <a:lnTo>
                    <a:pt x="435" y="548"/>
                  </a:lnTo>
                  <a:lnTo>
                    <a:pt x="434" y="554"/>
                  </a:lnTo>
                  <a:lnTo>
                    <a:pt x="433" y="560"/>
                  </a:lnTo>
                  <a:lnTo>
                    <a:pt x="432" y="566"/>
                  </a:lnTo>
                  <a:lnTo>
                    <a:pt x="431" y="571"/>
                  </a:lnTo>
                  <a:lnTo>
                    <a:pt x="430" y="576"/>
                  </a:lnTo>
                  <a:lnTo>
                    <a:pt x="429" y="582"/>
                  </a:lnTo>
                  <a:lnTo>
                    <a:pt x="428" y="588"/>
                  </a:lnTo>
                  <a:lnTo>
                    <a:pt x="427" y="594"/>
                  </a:lnTo>
                  <a:lnTo>
                    <a:pt x="424" y="598"/>
                  </a:lnTo>
                  <a:lnTo>
                    <a:pt x="423" y="604"/>
                  </a:lnTo>
                  <a:lnTo>
                    <a:pt x="421" y="610"/>
                  </a:lnTo>
                  <a:lnTo>
                    <a:pt x="420" y="615"/>
                  </a:lnTo>
                  <a:lnTo>
                    <a:pt x="418" y="620"/>
                  </a:lnTo>
                  <a:lnTo>
                    <a:pt x="417" y="626"/>
                  </a:lnTo>
                  <a:lnTo>
                    <a:pt x="414" y="631"/>
                  </a:lnTo>
                  <a:lnTo>
                    <a:pt x="412" y="637"/>
                  </a:lnTo>
                  <a:lnTo>
                    <a:pt x="410" y="643"/>
                  </a:lnTo>
                  <a:lnTo>
                    <a:pt x="409" y="647"/>
                  </a:lnTo>
                  <a:lnTo>
                    <a:pt x="407" y="653"/>
                  </a:lnTo>
                  <a:lnTo>
                    <a:pt x="405" y="658"/>
                  </a:lnTo>
                  <a:lnTo>
                    <a:pt x="402" y="664"/>
                  </a:lnTo>
                  <a:lnTo>
                    <a:pt x="400" y="668"/>
                  </a:lnTo>
                  <a:lnTo>
                    <a:pt x="397" y="673"/>
                  </a:lnTo>
                  <a:lnTo>
                    <a:pt x="395" y="679"/>
                  </a:lnTo>
                  <a:lnTo>
                    <a:pt x="392" y="684"/>
                  </a:lnTo>
                  <a:lnTo>
                    <a:pt x="390" y="690"/>
                  </a:lnTo>
                  <a:lnTo>
                    <a:pt x="387" y="694"/>
                  </a:lnTo>
                  <a:lnTo>
                    <a:pt x="385" y="699"/>
                  </a:lnTo>
                  <a:lnTo>
                    <a:pt x="382" y="704"/>
                  </a:lnTo>
                  <a:lnTo>
                    <a:pt x="379" y="709"/>
                  </a:lnTo>
                  <a:lnTo>
                    <a:pt x="377" y="714"/>
                  </a:lnTo>
                  <a:lnTo>
                    <a:pt x="374" y="719"/>
                  </a:lnTo>
                  <a:lnTo>
                    <a:pt x="370" y="723"/>
                  </a:lnTo>
                  <a:lnTo>
                    <a:pt x="368" y="728"/>
                  </a:lnTo>
                  <a:lnTo>
                    <a:pt x="365" y="733"/>
                  </a:lnTo>
                  <a:lnTo>
                    <a:pt x="361" y="737"/>
                  </a:lnTo>
                  <a:lnTo>
                    <a:pt x="358" y="742"/>
                  </a:lnTo>
                  <a:lnTo>
                    <a:pt x="355" y="747"/>
                  </a:lnTo>
                  <a:lnTo>
                    <a:pt x="352" y="752"/>
                  </a:lnTo>
                  <a:lnTo>
                    <a:pt x="348" y="756"/>
                  </a:lnTo>
                  <a:lnTo>
                    <a:pt x="345" y="761"/>
                  </a:lnTo>
                  <a:lnTo>
                    <a:pt x="342" y="766"/>
                  </a:lnTo>
                  <a:lnTo>
                    <a:pt x="338" y="770"/>
                  </a:lnTo>
                  <a:lnTo>
                    <a:pt x="335" y="774"/>
                  </a:lnTo>
                  <a:lnTo>
                    <a:pt x="332" y="778"/>
                  </a:lnTo>
                  <a:lnTo>
                    <a:pt x="327" y="783"/>
                  </a:lnTo>
                  <a:lnTo>
                    <a:pt x="324" y="787"/>
                  </a:lnTo>
                  <a:lnTo>
                    <a:pt x="321" y="791"/>
                  </a:lnTo>
                  <a:lnTo>
                    <a:pt x="316" y="795"/>
                  </a:lnTo>
                  <a:lnTo>
                    <a:pt x="313" y="799"/>
                  </a:lnTo>
                  <a:lnTo>
                    <a:pt x="308" y="803"/>
                  </a:lnTo>
                  <a:lnTo>
                    <a:pt x="305" y="808"/>
                  </a:lnTo>
                  <a:lnTo>
                    <a:pt x="301" y="811"/>
                  </a:lnTo>
                  <a:lnTo>
                    <a:pt x="297" y="815"/>
                  </a:lnTo>
                  <a:lnTo>
                    <a:pt x="293" y="819"/>
                  </a:lnTo>
                  <a:lnTo>
                    <a:pt x="289" y="823"/>
                  </a:lnTo>
                  <a:lnTo>
                    <a:pt x="285" y="826"/>
                  </a:lnTo>
                  <a:lnTo>
                    <a:pt x="281" y="830"/>
                  </a:lnTo>
                  <a:lnTo>
                    <a:pt x="276" y="833"/>
                  </a:lnTo>
                  <a:lnTo>
                    <a:pt x="272" y="837"/>
                  </a:lnTo>
                  <a:lnTo>
                    <a:pt x="268" y="840"/>
                  </a:lnTo>
                  <a:lnTo>
                    <a:pt x="263" y="844"/>
                  </a:lnTo>
                  <a:lnTo>
                    <a:pt x="259" y="847"/>
                  </a:lnTo>
                  <a:lnTo>
                    <a:pt x="254" y="851"/>
                  </a:lnTo>
                  <a:lnTo>
                    <a:pt x="250" y="854"/>
                  </a:lnTo>
                  <a:lnTo>
                    <a:pt x="246" y="858"/>
                  </a:lnTo>
                  <a:lnTo>
                    <a:pt x="241" y="860"/>
                  </a:lnTo>
                  <a:lnTo>
                    <a:pt x="237" y="864"/>
                  </a:lnTo>
                  <a:lnTo>
                    <a:pt x="232" y="867"/>
                  </a:lnTo>
                  <a:lnTo>
                    <a:pt x="228" y="870"/>
                  </a:lnTo>
                  <a:lnTo>
                    <a:pt x="222" y="873"/>
                  </a:lnTo>
                  <a:lnTo>
                    <a:pt x="218" y="876"/>
                  </a:lnTo>
                  <a:lnTo>
                    <a:pt x="214" y="878"/>
                  </a:lnTo>
                  <a:lnTo>
                    <a:pt x="209" y="881"/>
                  </a:lnTo>
                  <a:lnTo>
                    <a:pt x="204" y="884"/>
                  </a:lnTo>
                  <a:lnTo>
                    <a:pt x="199" y="886"/>
                  </a:lnTo>
                  <a:lnTo>
                    <a:pt x="194" y="888"/>
                  </a:lnTo>
                  <a:lnTo>
                    <a:pt x="189" y="892"/>
                  </a:lnTo>
                  <a:lnTo>
                    <a:pt x="185" y="894"/>
                  </a:lnTo>
                  <a:lnTo>
                    <a:pt x="179" y="897"/>
                  </a:lnTo>
                  <a:lnTo>
                    <a:pt x="175" y="899"/>
                  </a:lnTo>
                  <a:lnTo>
                    <a:pt x="169" y="901"/>
                  </a:lnTo>
                  <a:lnTo>
                    <a:pt x="165" y="902"/>
                  </a:lnTo>
                  <a:lnTo>
                    <a:pt x="159" y="905"/>
                  </a:lnTo>
                  <a:lnTo>
                    <a:pt x="154" y="907"/>
                  </a:lnTo>
                  <a:lnTo>
                    <a:pt x="150" y="909"/>
                  </a:lnTo>
                  <a:lnTo>
                    <a:pt x="144" y="911"/>
                  </a:lnTo>
                  <a:lnTo>
                    <a:pt x="138" y="913"/>
                  </a:lnTo>
                  <a:lnTo>
                    <a:pt x="134" y="914"/>
                  </a:lnTo>
                  <a:lnTo>
                    <a:pt x="129" y="916"/>
                  </a:lnTo>
                  <a:lnTo>
                    <a:pt x="123" y="918"/>
                  </a:lnTo>
                  <a:lnTo>
                    <a:pt x="119" y="920"/>
                  </a:lnTo>
                  <a:lnTo>
                    <a:pt x="113" y="921"/>
                  </a:lnTo>
                  <a:lnTo>
                    <a:pt x="108" y="922"/>
                  </a:lnTo>
                  <a:lnTo>
                    <a:pt x="102" y="924"/>
                  </a:lnTo>
                  <a:lnTo>
                    <a:pt x="98" y="925"/>
                  </a:lnTo>
                  <a:lnTo>
                    <a:pt x="92" y="926"/>
                  </a:lnTo>
                  <a:lnTo>
                    <a:pt x="87" y="927"/>
                  </a:lnTo>
                  <a:lnTo>
                    <a:pt x="81" y="928"/>
                  </a:lnTo>
                  <a:lnTo>
                    <a:pt x="76" y="929"/>
                  </a:lnTo>
                  <a:lnTo>
                    <a:pt x="71" y="931"/>
                  </a:lnTo>
                  <a:lnTo>
                    <a:pt x="66" y="932"/>
                  </a:lnTo>
                  <a:lnTo>
                    <a:pt x="60" y="932"/>
                  </a:lnTo>
                  <a:lnTo>
                    <a:pt x="55" y="933"/>
                  </a:lnTo>
                  <a:lnTo>
                    <a:pt x="49" y="934"/>
                  </a:lnTo>
                  <a:lnTo>
                    <a:pt x="44" y="934"/>
                  </a:lnTo>
                  <a:lnTo>
                    <a:pt x="38" y="935"/>
                  </a:lnTo>
                  <a:lnTo>
                    <a:pt x="32" y="935"/>
                  </a:lnTo>
                  <a:lnTo>
                    <a:pt x="28" y="935"/>
                  </a:lnTo>
                  <a:lnTo>
                    <a:pt x="23" y="936"/>
                  </a:lnTo>
                  <a:lnTo>
                    <a:pt x="17" y="936"/>
                  </a:lnTo>
                  <a:lnTo>
                    <a:pt x="12" y="936"/>
                  </a:lnTo>
                  <a:lnTo>
                    <a:pt x="6" y="936"/>
                  </a:lnTo>
                  <a:lnTo>
                    <a:pt x="0" y="93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6" name="Line 173">
              <a:extLst>
                <a:ext uri="{FF2B5EF4-FFF2-40B4-BE49-F238E27FC236}">
                  <a16:creationId xmlns:a16="http://schemas.microsoft.com/office/drawing/2014/main" id="{1C3A95A0-C764-4B6F-80BC-781EA78C0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0" y="948"/>
              <a:ext cx="662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7" name="Line 174">
              <a:extLst>
                <a:ext uri="{FF2B5EF4-FFF2-40B4-BE49-F238E27FC236}">
                  <a16:creationId xmlns:a16="http://schemas.microsoft.com/office/drawing/2014/main" id="{FD32526C-8276-4E6E-B183-BEBFF6DBB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0" y="1318"/>
              <a:ext cx="662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8" name="Rectangle 175">
              <a:extLst>
                <a:ext uri="{FF2B5EF4-FFF2-40B4-BE49-F238E27FC236}">
                  <a16:creationId xmlns:a16="http://schemas.microsoft.com/office/drawing/2014/main" id="{5D5646B5-3575-4BC6-9831-291D65DED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87"/>
              <a:ext cx="309" cy="370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69" name="Rectangle 176">
              <a:extLst>
                <a:ext uri="{FF2B5EF4-FFF2-40B4-BE49-F238E27FC236}">
                  <a16:creationId xmlns:a16="http://schemas.microsoft.com/office/drawing/2014/main" id="{4061A273-96A9-4EC2-BF25-98F26566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2" y="1240"/>
              <a:ext cx="530" cy="117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0" name="Line 177">
              <a:extLst>
                <a:ext uri="{FF2B5EF4-FFF2-40B4-BE49-F238E27FC236}">
                  <a16:creationId xmlns:a16="http://schemas.microsoft.com/office/drawing/2014/main" id="{A42CC079-C33B-4242-BD56-175E478CAD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7" y="1240"/>
              <a:ext cx="0" cy="1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1" name="Oval 178">
              <a:extLst>
                <a:ext uri="{FF2B5EF4-FFF2-40B4-BE49-F238E27FC236}">
                  <a16:creationId xmlns:a16="http://schemas.microsoft.com/office/drawing/2014/main" id="{C77F5847-CCED-4F4B-BFCB-07C0389FD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21"/>
              <a:ext cx="22" cy="1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2" name="Oval 179">
              <a:extLst>
                <a:ext uri="{FF2B5EF4-FFF2-40B4-BE49-F238E27FC236}">
                  <a16:creationId xmlns:a16="http://schemas.microsoft.com/office/drawing/2014/main" id="{C268F1AC-5007-4430-85F4-E0D1185FC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1221"/>
              <a:ext cx="22" cy="1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3" name="Rectangle 180">
              <a:extLst>
                <a:ext uri="{FF2B5EF4-FFF2-40B4-BE49-F238E27FC236}">
                  <a16:creationId xmlns:a16="http://schemas.microsoft.com/office/drawing/2014/main" id="{271FEE32-138B-4067-9DB3-2EAB612B0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" y="1065"/>
              <a:ext cx="99" cy="156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4" name="Oval 181">
              <a:extLst>
                <a:ext uri="{FF2B5EF4-FFF2-40B4-BE49-F238E27FC236}">
                  <a16:creationId xmlns:a16="http://schemas.microsoft.com/office/drawing/2014/main" id="{31425E42-E547-43CB-8373-0D65342D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" y="1221"/>
              <a:ext cx="23" cy="1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5" name="Oval 182">
              <a:extLst>
                <a:ext uri="{FF2B5EF4-FFF2-40B4-BE49-F238E27FC236}">
                  <a16:creationId xmlns:a16="http://schemas.microsoft.com/office/drawing/2014/main" id="{1A9082BD-60B1-436F-973A-191493704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1221"/>
              <a:ext cx="22" cy="1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6" name="Rectangle 183">
              <a:extLst>
                <a:ext uri="{FF2B5EF4-FFF2-40B4-BE49-F238E27FC236}">
                  <a16:creationId xmlns:a16="http://schemas.microsoft.com/office/drawing/2014/main" id="{C30F2A48-CE7F-4CB8-9F30-E0360CC29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1065"/>
              <a:ext cx="100" cy="156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7" name="Oval 184">
              <a:extLst>
                <a:ext uri="{FF2B5EF4-FFF2-40B4-BE49-F238E27FC236}">
                  <a16:creationId xmlns:a16="http://schemas.microsoft.com/office/drawing/2014/main" id="{D07B070A-6A67-4E0C-A8D2-2B3C5F6B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045"/>
              <a:ext cx="66" cy="59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8" name="Oval 185">
              <a:extLst>
                <a:ext uri="{FF2B5EF4-FFF2-40B4-BE49-F238E27FC236}">
                  <a16:creationId xmlns:a16="http://schemas.microsoft.com/office/drawing/2014/main" id="{B31ED458-510D-4C7C-B7B3-CEB9CB817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162"/>
              <a:ext cx="66" cy="59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79" name="Oval 186">
              <a:extLst>
                <a:ext uri="{FF2B5EF4-FFF2-40B4-BE49-F238E27FC236}">
                  <a16:creationId xmlns:a16="http://schemas.microsoft.com/office/drawing/2014/main" id="{245D17DD-B60A-4897-8DA1-827AAC4E2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948"/>
              <a:ext cx="66" cy="5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0" name="Oval 187">
              <a:extLst>
                <a:ext uri="{FF2B5EF4-FFF2-40B4-BE49-F238E27FC236}">
                  <a16:creationId xmlns:a16="http://schemas.microsoft.com/office/drawing/2014/main" id="{20E8CC56-75BF-477E-833C-84C774686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260"/>
              <a:ext cx="66" cy="5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1" name="Line 188">
              <a:extLst>
                <a:ext uri="{FF2B5EF4-FFF2-40B4-BE49-F238E27FC236}">
                  <a16:creationId xmlns:a16="http://schemas.microsoft.com/office/drawing/2014/main" id="{C278326B-86B3-4CF1-B139-F342967E7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8" y="977"/>
              <a:ext cx="0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2" name="Line 189">
              <a:extLst>
                <a:ext uri="{FF2B5EF4-FFF2-40B4-BE49-F238E27FC236}">
                  <a16:creationId xmlns:a16="http://schemas.microsoft.com/office/drawing/2014/main" id="{DB960620-3C3B-42AF-9344-D72AEAEF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4" y="977"/>
              <a:ext cx="0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3" name="Line 190">
              <a:extLst>
                <a:ext uri="{FF2B5EF4-FFF2-40B4-BE49-F238E27FC236}">
                  <a16:creationId xmlns:a16="http://schemas.microsoft.com/office/drawing/2014/main" id="{EC153F24-7AAD-467F-AF28-17DB79DE0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4" y="1191"/>
              <a:ext cx="0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4" name="Line 191">
              <a:extLst>
                <a:ext uri="{FF2B5EF4-FFF2-40B4-BE49-F238E27FC236}">
                  <a16:creationId xmlns:a16="http://schemas.microsoft.com/office/drawing/2014/main" id="{9776DB8A-1001-4730-B3E8-18BBBD9A4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8" y="1191"/>
              <a:ext cx="0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5" name="Rectangle 192">
              <a:extLst>
                <a:ext uri="{FF2B5EF4-FFF2-40B4-BE49-F238E27FC236}">
                  <a16:creationId xmlns:a16="http://schemas.microsoft.com/office/drawing/2014/main" id="{AEE111B3-E67E-44E2-92C9-AD4978087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909"/>
              <a:ext cx="265" cy="448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6" name="Rectangle 193">
              <a:extLst>
                <a:ext uri="{FF2B5EF4-FFF2-40B4-BE49-F238E27FC236}">
                  <a16:creationId xmlns:a16="http://schemas.microsoft.com/office/drawing/2014/main" id="{4F7366D9-585B-4117-974F-FA5599565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" y="1162"/>
              <a:ext cx="177" cy="156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7" name="Oval 194">
              <a:extLst>
                <a:ext uri="{FF2B5EF4-FFF2-40B4-BE49-F238E27FC236}">
                  <a16:creationId xmlns:a16="http://schemas.microsoft.com/office/drawing/2014/main" id="{1FA2D418-A5CE-467B-A5B7-8E3EF4EBA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" y="1318"/>
              <a:ext cx="44" cy="3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8" name="Oval 195">
              <a:extLst>
                <a:ext uri="{FF2B5EF4-FFF2-40B4-BE49-F238E27FC236}">
                  <a16:creationId xmlns:a16="http://schemas.microsoft.com/office/drawing/2014/main" id="{B7EF29AA-276C-413B-B8D9-943160D11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1318"/>
              <a:ext cx="44" cy="39"/>
            </a:xfrm>
            <a:prstGeom prst="ellips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9" name="Line 196">
              <a:extLst>
                <a:ext uri="{FF2B5EF4-FFF2-40B4-BE49-F238E27FC236}">
                  <a16:creationId xmlns:a16="http://schemas.microsoft.com/office/drawing/2014/main" id="{FFD24AEA-9CE6-4092-BE5A-A230208CE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1" y="1045"/>
              <a:ext cx="0" cy="1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0" name="Line 197">
              <a:extLst>
                <a:ext uri="{FF2B5EF4-FFF2-40B4-BE49-F238E27FC236}">
                  <a16:creationId xmlns:a16="http://schemas.microsoft.com/office/drawing/2014/main" id="{019E7C78-2A7F-4FB8-A76F-D866501258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7" y="1045"/>
              <a:ext cx="0" cy="1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1" name="Line 198">
              <a:extLst>
                <a:ext uri="{FF2B5EF4-FFF2-40B4-BE49-F238E27FC236}">
                  <a16:creationId xmlns:a16="http://schemas.microsoft.com/office/drawing/2014/main" id="{DF9F06D0-6069-421A-B36D-8ED87E4C65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1" y="1045"/>
              <a:ext cx="6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2" name="Freeform 199">
              <a:extLst>
                <a:ext uri="{FF2B5EF4-FFF2-40B4-BE49-F238E27FC236}">
                  <a16:creationId xmlns:a16="http://schemas.microsoft.com/office/drawing/2014/main" id="{485203BC-576C-49E4-9DBB-6158411C7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162"/>
              <a:ext cx="44" cy="20"/>
            </a:xfrm>
            <a:custGeom>
              <a:avLst/>
              <a:gdLst>
                <a:gd name="T0" fmla="*/ 0 w 221"/>
                <a:gd name="T1" fmla="*/ 0 h 117"/>
                <a:gd name="T2" fmla="*/ 0 w 221"/>
                <a:gd name="T3" fmla="*/ 0 h 117"/>
                <a:gd name="T4" fmla="*/ 0 w 221"/>
                <a:gd name="T5" fmla="*/ 0 h 117"/>
                <a:gd name="T6" fmla="*/ 0 w 221"/>
                <a:gd name="T7" fmla="*/ 0 h 117"/>
                <a:gd name="T8" fmla="*/ 0 w 221"/>
                <a:gd name="T9" fmla="*/ 0 h 117"/>
                <a:gd name="T10" fmla="*/ 0 w 221"/>
                <a:gd name="T11" fmla="*/ 0 h 117"/>
                <a:gd name="T12" fmla="*/ 0 w 221"/>
                <a:gd name="T13" fmla="*/ 0 h 117"/>
                <a:gd name="T14" fmla="*/ 0 w 221"/>
                <a:gd name="T15" fmla="*/ 0 h 117"/>
                <a:gd name="T16" fmla="*/ 0 w 221"/>
                <a:gd name="T17" fmla="*/ 0 h 117"/>
                <a:gd name="T18" fmla="*/ 0 w 221"/>
                <a:gd name="T19" fmla="*/ 0 h 117"/>
                <a:gd name="T20" fmla="*/ 0 w 221"/>
                <a:gd name="T21" fmla="*/ 0 h 117"/>
                <a:gd name="T22" fmla="*/ 0 w 221"/>
                <a:gd name="T23" fmla="*/ 0 h 117"/>
                <a:gd name="T24" fmla="*/ 0 w 221"/>
                <a:gd name="T25" fmla="*/ 0 h 117"/>
                <a:gd name="T26" fmla="*/ 0 w 221"/>
                <a:gd name="T27" fmla="*/ 0 h 117"/>
                <a:gd name="T28" fmla="*/ 0 w 221"/>
                <a:gd name="T29" fmla="*/ 0 h 117"/>
                <a:gd name="T30" fmla="*/ 0 w 221"/>
                <a:gd name="T31" fmla="*/ 0 h 117"/>
                <a:gd name="T32" fmla="*/ 0 w 221"/>
                <a:gd name="T33" fmla="*/ 0 h 117"/>
                <a:gd name="T34" fmla="*/ 0 w 221"/>
                <a:gd name="T35" fmla="*/ 0 h 117"/>
                <a:gd name="T36" fmla="*/ 0 w 221"/>
                <a:gd name="T37" fmla="*/ 0 h 117"/>
                <a:gd name="T38" fmla="*/ 0 w 221"/>
                <a:gd name="T39" fmla="*/ 0 h 117"/>
                <a:gd name="T40" fmla="*/ 0 w 221"/>
                <a:gd name="T41" fmla="*/ 0 h 117"/>
                <a:gd name="T42" fmla="*/ 0 w 221"/>
                <a:gd name="T43" fmla="*/ 0 h 117"/>
                <a:gd name="T44" fmla="*/ 0 w 221"/>
                <a:gd name="T45" fmla="*/ 0 h 117"/>
                <a:gd name="T46" fmla="*/ 0 w 221"/>
                <a:gd name="T47" fmla="*/ 0 h 117"/>
                <a:gd name="T48" fmla="*/ 0 w 221"/>
                <a:gd name="T49" fmla="*/ 0 h 117"/>
                <a:gd name="T50" fmla="*/ 0 w 221"/>
                <a:gd name="T51" fmla="*/ 0 h 117"/>
                <a:gd name="T52" fmla="*/ 0 w 221"/>
                <a:gd name="T53" fmla="*/ 0 h 117"/>
                <a:gd name="T54" fmla="*/ 0 w 221"/>
                <a:gd name="T55" fmla="*/ 0 h 117"/>
                <a:gd name="T56" fmla="*/ 0 w 221"/>
                <a:gd name="T57" fmla="*/ 0 h 117"/>
                <a:gd name="T58" fmla="*/ 0 w 221"/>
                <a:gd name="T59" fmla="*/ 0 h 117"/>
                <a:gd name="T60" fmla="*/ 0 w 221"/>
                <a:gd name="T61" fmla="*/ 0 h 117"/>
                <a:gd name="T62" fmla="*/ 0 w 221"/>
                <a:gd name="T63" fmla="*/ 0 h 117"/>
                <a:gd name="T64" fmla="*/ 0 w 221"/>
                <a:gd name="T65" fmla="*/ 0 h 117"/>
                <a:gd name="T66" fmla="*/ 0 w 221"/>
                <a:gd name="T67" fmla="*/ 0 h 117"/>
                <a:gd name="T68" fmla="*/ 0 w 221"/>
                <a:gd name="T69" fmla="*/ 0 h 117"/>
                <a:gd name="T70" fmla="*/ 0 w 221"/>
                <a:gd name="T71" fmla="*/ 0 h 117"/>
                <a:gd name="T72" fmla="*/ 0 w 221"/>
                <a:gd name="T73" fmla="*/ 0 h 117"/>
                <a:gd name="T74" fmla="*/ 0 w 221"/>
                <a:gd name="T75" fmla="*/ 0 h 117"/>
                <a:gd name="T76" fmla="*/ 0 w 221"/>
                <a:gd name="T77" fmla="*/ 0 h 117"/>
                <a:gd name="T78" fmla="*/ 0 w 221"/>
                <a:gd name="T79" fmla="*/ 0 h 117"/>
                <a:gd name="T80" fmla="*/ 0 w 221"/>
                <a:gd name="T81" fmla="*/ 0 h 117"/>
                <a:gd name="T82" fmla="*/ 0 w 221"/>
                <a:gd name="T83" fmla="*/ 0 h 117"/>
                <a:gd name="T84" fmla="*/ 0 w 221"/>
                <a:gd name="T85" fmla="*/ 0 h 117"/>
                <a:gd name="T86" fmla="*/ 0 w 221"/>
                <a:gd name="T87" fmla="*/ 0 h 117"/>
                <a:gd name="T88" fmla="*/ 0 w 221"/>
                <a:gd name="T89" fmla="*/ 0 h 117"/>
                <a:gd name="T90" fmla="*/ 0 w 221"/>
                <a:gd name="T91" fmla="*/ 0 h 117"/>
                <a:gd name="T92" fmla="*/ 0 w 221"/>
                <a:gd name="T93" fmla="*/ 0 h 117"/>
                <a:gd name="T94" fmla="*/ 0 w 221"/>
                <a:gd name="T95" fmla="*/ 0 h 117"/>
                <a:gd name="T96" fmla="*/ 0 w 221"/>
                <a:gd name="T97" fmla="*/ 0 h 117"/>
                <a:gd name="T98" fmla="*/ 0 w 221"/>
                <a:gd name="T99" fmla="*/ 0 h 117"/>
                <a:gd name="T100" fmla="*/ 0 w 22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1"/>
                <a:gd name="T154" fmla="*/ 0 h 117"/>
                <a:gd name="T155" fmla="*/ 221 w 22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3" y="96"/>
                  </a:lnTo>
                  <a:lnTo>
                    <a:pt x="3" y="94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4" y="91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6" y="32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6" y="23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30" y="2"/>
                  </a:lnTo>
                  <a:lnTo>
                    <a:pt x="131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5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1" y="9"/>
                  </a:lnTo>
                  <a:lnTo>
                    <a:pt x="152" y="9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2" y="13"/>
                  </a:lnTo>
                  <a:lnTo>
                    <a:pt x="163" y="14"/>
                  </a:lnTo>
                  <a:lnTo>
                    <a:pt x="164" y="14"/>
                  </a:lnTo>
                  <a:lnTo>
                    <a:pt x="165" y="16"/>
                  </a:lnTo>
                  <a:lnTo>
                    <a:pt x="166" y="17"/>
                  </a:lnTo>
                  <a:lnTo>
                    <a:pt x="167" y="17"/>
                  </a:lnTo>
                  <a:lnTo>
                    <a:pt x="168" y="18"/>
                  </a:lnTo>
                  <a:lnTo>
                    <a:pt x="169" y="19"/>
                  </a:lnTo>
                  <a:lnTo>
                    <a:pt x="172" y="19"/>
                  </a:lnTo>
                  <a:lnTo>
                    <a:pt x="173" y="20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6" y="23"/>
                  </a:lnTo>
                  <a:lnTo>
                    <a:pt x="177" y="24"/>
                  </a:lnTo>
                  <a:lnTo>
                    <a:pt x="178" y="24"/>
                  </a:lnTo>
                  <a:lnTo>
                    <a:pt x="179" y="25"/>
                  </a:lnTo>
                  <a:lnTo>
                    <a:pt x="179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3" y="29"/>
                  </a:lnTo>
                  <a:lnTo>
                    <a:pt x="184" y="30"/>
                  </a:lnTo>
                  <a:lnTo>
                    <a:pt x="185" y="31"/>
                  </a:lnTo>
                  <a:lnTo>
                    <a:pt x="186" y="32"/>
                  </a:lnTo>
                  <a:lnTo>
                    <a:pt x="187" y="33"/>
                  </a:lnTo>
                  <a:lnTo>
                    <a:pt x="188" y="33"/>
                  </a:lnTo>
                  <a:lnTo>
                    <a:pt x="189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3" y="39"/>
                  </a:lnTo>
                  <a:lnTo>
                    <a:pt x="194" y="40"/>
                  </a:lnTo>
                  <a:lnTo>
                    <a:pt x="195" y="41"/>
                  </a:lnTo>
                  <a:lnTo>
                    <a:pt x="196" y="43"/>
                  </a:lnTo>
                  <a:lnTo>
                    <a:pt x="196" y="44"/>
                  </a:lnTo>
                  <a:lnTo>
                    <a:pt x="197" y="45"/>
                  </a:lnTo>
                  <a:lnTo>
                    <a:pt x="198" y="45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4" y="53"/>
                  </a:lnTo>
                  <a:lnTo>
                    <a:pt x="204" y="55"/>
                  </a:lnTo>
                  <a:lnTo>
                    <a:pt x="205" y="57"/>
                  </a:lnTo>
                  <a:lnTo>
                    <a:pt x="206" y="58"/>
                  </a:lnTo>
                  <a:lnTo>
                    <a:pt x="206" y="59"/>
                  </a:lnTo>
                  <a:lnTo>
                    <a:pt x="207" y="60"/>
                  </a:lnTo>
                  <a:lnTo>
                    <a:pt x="208" y="61"/>
                  </a:lnTo>
                  <a:lnTo>
                    <a:pt x="208" y="62"/>
                  </a:lnTo>
                  <a:lnTo>
                    <a:pt x="209" y="64"/>
                  </a:lnTo>
                  <a:lnTo>
                    <a:pt x="209" y="65"/>
                  </a:lnTo>
                  <a:lnTo>
                    <a:pt x="210" y="66"/>
                  </a:lnTo>
                  <a:lnTo>
                    <a:pt x="210" y="67"/>
                  </a:lnTo>
                  <a:lnTo>
                    <a:pt x="211" y="68"/>
                  </a:lnTo>
                  <a:lnTo>
                    <a:pt x="211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5" y="76"/>
                  </a:lnTo>
                  <a:lnTo>
                    <a:pt x="215" y="78"/>
                  </a:lnTo>
                  <a:lnTo>
                    <a:pt x="216" y="79"/>
                  </a:lnTo>
                  <a:lnTo>
                    <a:pt x="216" y="81"/>
                  </a:lnTo>
                  <a:lnTo>
                    <a:pt x="216" y="82"/>
                  </a:lnTo>
                  <a:lnTo>
                    <a:pt x="217" y="84"/>
                  </a:lnTo>
                  <a:lnTo>
                    <a:pt x="217" y="85"/>
                  </a:lnTo>
                  <a:lnTo>
                    <a:pt x="217" y="86"/>
                  </a:lnTo>
                  <a:lnTo>
                    <a:pt x="218" y="88"/>
                  </a:lnTo>
                  <a:lnTo>
                    <a:pt x="218" y="89"/>
                  </a:lnTo>
                  <a:lnTo>
                    <a:pt x="218" y="91"/>
                  </a:lnTo>
                  <a:lnTo>
                    <a:pt x="219" y="92"/>
                  </a:lnTo>
                  <a:lnTo>
                    <a:pt x="219" y="93"/>
                  </a:lnTo>
                  <a:lnTo>
                    <a:pt x="219" y="94"/>
                  </a:lnTo>
                  <a:lnTo>
                    <a:pt x="219" y="96"/>
                  </a:lnTo>
                  <a:lnTo>
                    <a:pt x="220" y="98"/>
                  </a:lnTo>
                  <a:lnTo>
                    <a:pt x="220" y="99"/>
                  </a:lnTo>
                  <a:lnTo>
                    <a:pt x="220" y="100"/>
                  </a:lnTo>
                  <a:lnTo>
                    <a:pt x="220" y="102"/>
                  </a:lnTo>
                  <a:lnTo>
                    <a:pt x="220" y="103"/>
                  </a:lnTo>
                  <a:lnTo>
                    <a:pt x="220" y="105"/>
                  </a:lnTo>
                  <a:lnTo>
                    <a:pt x="221" y="106"/>
                  </a:lnTo>
                  <a:lnTo>
                    <a:pt x="221" y="107"/>
                  </a:lnTo>
                  <a:lnTo>
                    <a:pt x="221" y="109"/>
                  </a:lnTo>
                  <a:lnTo>
                    <a:pt x="221" y="110"/>
                  </a:lnTo>
                  <a:lnTo>
                    <a:pt x="221" y="112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6"/>
                  </a:lnTo>
                  <a:lnTo>
                    <a:pt x="221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3" name="Freeform 200">
              <a:extLst>
                <a:ext uri="{FF2B5EF4-FFF2-40B4-BE49-F238E27FC236}">
                  <a16:creationId xmlns:a16="http://schemas.microsoft.com/office/drawing/2014/main" id="{F18FCB4B-7F12-4D5F-A238-2A0173C00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162"/>
              <a:ext cx="44" cy="20"/>
            </a:xfrm>
            <a:custGeom>
              <a:avLst/>
              <a:gdLst>
                <a:gd name="T0" fmla="*/ 0 w 221"/>
                <a:gd name="T1" fmla="*/ 0 h 117"/>
                <a:gd name="T2" fmla="*/ 0 w 221"/>
                <a:gd name="T3" fmla="*/ 0 h 117"/>
                <a:gd name="T4" fmla="*/ 0 w 221"/>
                <a:gd name="T5" fmla="*/ 0 h 117"/>
                <a:gd name="T6" fmla="*/ 0 w 221"/>
                <a:gd name="T7" fmla="*/ 0 h 117"/>
                <a:gd name="T8" fmla="*/ 0 w 221"/>
                <a:gd name="T9" fmla="*/ 0 h 117"/>
                <a:gd name="T10" fmla="*/ 0 w 221"/>
                <a:gd name="T11" fmla="*/ 0 h 117"/>
                <a:gd name="T12" fmla="*/ 0 w 221"/>
                <a:gd name="T13" fmla="*/ 0 h 117"/>
                <a:gd name="T14" fmla="*/ 0 w 221"/>
                <a:gd name="T15" fmla="*/ 0 h 117"/>
                <a:gd name="T16" fmla="*/ 0 w 221"/>
                <a:gd name="T17" fmla="*/ 0 h 117"/>
                <a:gd name="T18" fmla="*/ 0 w 221"/>
                <a:gd name="T19" fmla="*/ 0 h 117"/>
                <a:gd name="T20" fmla="*/ 0 w 221"/>
                <a:gd name="T21" fmla="*/ 0 h 117"/>
                <a:gd name="T22" fmla="*/ 0 w 221"/>
                <a:gd name="T23" fmla="*/ 0 h 117"/>
                <a:gd name="T24" fmla="*/ 0 w 221"/>
                <a:gd name="T25" fmla="*/ 0 h 117"/>
                <a:gd name="T26" fmla="*/ 0 w 221"/>
                <a:gd name="T27" fmla="*/ 0 h 117"/>
                <a:gd name="T28" fmla="*/ 0 w 221"/>
                <a:gd name="T29" fmla="*/ 0 h 117"/>
                <a:gd name="T30" fmla="*/ 0 w 221"/>
                <a:gd name="T31" fmla="*/ 0 h 117"/>
                <a:gd name="T32" fmla="*/ 0 w 221"/>
                <a:gd name="T33" fmla="*/ 0 h 117"/>
                <a:gd name="T34" fmla="*/ 0 w 221"/>
                <a:gd name="T35" fmla="*/ 0 h 117"/>
                <a:gd name="T36" fmla="*/ 0 w 221"/>
                <a:gd name="T37" fmla="*/ 0 h 117"/>
                <a:gd name="T38" fmla="*/ 0 w 221"/>
                <a:gd name="T39" fmla="*/ 0 h 117"/>
                <a:gd name="T40" fmla="*/ 0 w 221"/>
                <a:gd name="T41" fmla="*/ 0 h 117"/>
                <a:gd name="T42" fmla="*/ 0 w 221"/>
                <a:gd name="T43" fmla="*/ 0 h 117"/>
                <a:gd name="T44" fmla="*/ 0 w 221"/>
                <a:gd name="T45" fmla="*/ 0 h 117"/>
                <a:gd name="T46" fmla="*/ 0 w 221"/>
                <a:gd name="T47" fmla="*/ 0 h 117"/>
                <a:gd name="T48" fmla="*/ 0 w 221"/>
                <a:gd name="T49" fmla="*/ 0 h 117"/>
                <a:gd name="T50" fmla="*/ 0 w 221"/>
                <a:gd name="T51" fmla="*/ 0 h 117"/>
                <a:gd name="T52" fmla="*/ 0 w 221"/>
                <a:gd name="T53" fmla="*/ 0 h 117"/>
                <a:gd name="T54" fmla="*/ 0 w 221"/>
                <a:gd name="T55" fmla="*/ 0 h 117"/>
                <a:gd name="T56" fmla="*/ 0 w 221"/>
                <a:gd name="T57" fmla="*/ 0 h 117"/>
                <a:gd name="T58" fmla="*/ 0 w 221"/>
                <a:gd name="T59" fmla="*/ 0 h 117"/>
                <a:gd name="T60" fmla="*/ 0 w 221"/>
                <a:gd name="T61" fmla="*/ 0 h 117"/>
                <a:gd name="T62" fmla="*/ 0 w 221"/>
                <a:gd name="T63" fmla="*/ 0 h 117"/>
                <a:gd name="T64" fmla="*/ 0 w 221"/>
                <a:gd name="T65" fmla="*/ 0 h 117"/>
                <a:gd name="T66" fmla="*/ 0 w 221"/>
                <a:gd name="T67" fmla="*/ 0 h 117"/>
                <a:gd name="T68" fmla="*/ 0 w 221"/>
                <a:gd name="T69" fmla="*/ 0 h 117"/>
                <a:gd name="T70" fmla="*/ 0 w 221"/>
                <a:gd name="T71" fmla="*/ 0 h 117"/>
                <a:gd name="T72" fmla="*/ 0 w 221"/>
                <a:gd name="T73" fmla="*/ 0 h 117"/>
                <a:gd name="T74" fmla="*/ 0 w 221"/>
                <a:gd name="T75" fmla="*/ 0 h 117"/>
                <a:gd name="T76" fmla="*/ 0 w 221"/>
                <a:gd name="T77" fmla="*/ 0 h 117"/>
                <a:gd name="T78" fmla="*/ 0 w 221"/>
                <a:gd name="T79" fmla="*/ 0 h 117"/>
                <a:gd name="T80" fmla="*/ 0 w 221"/>
                <a:gd name="T81" fmla="*/ 0 h 117"/>
                <a:gd name="T82" fmla="*/ 0 w 221"/>
                <a:gd name="T83" fmla="*/ 0 h 117"/>
                <a:gd name="T84" fmla="*/ 0 w 221"/>
                <a:gd name="T85" fmla="*/ 0 h 117"/>
                <a:gd name="T86" fmla="*/ 0 w 221"/>
                <a:gd name="T87" fmla="*/ 0 h 117"/>
                <a:gd name="T88" fmla="*/ 0 w 221"/>
                <a:gd name="T89" fmla="*/ 0 h 117"/>
                <a:gd name="T90" fmla="*/ 0 w 221"/>
                <a:gd name="T91" fmla="*/ 0 h 117"/>
                <a:gd name="T92" fmla="*/ 0 w 221"/>
                <a:gd name="T93" fmla="*/ 0 h 117"/>
                <a:gd name="T94" fmla="*/ 0 w 221"/>
                <a:gd name="T95" fmla="*/ 0 h 117"/>
                <a:gd name="T96" fmla="*/ 0 w 221"/>
                <a:gd name="T97" fmla="*/ 0 h 117"/>
                <a:gd name="T98" fmla="*/ 0 w 221"/>
                <a:gd name="T99" fmla="*/ 0 h 117"/>
                <a:gd name="T100" fmla="*/ 0 w 22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1"/>
                <a:gd name="T154" fmla="*/ 0 h 117"/>
                <a:gd name="T155" fmla="*/ 221 w 22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2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1" y="9"/>
                  </a:lnTo>
                  <a:lnTo>
                    <a:pt x="152" y="10"/>
                  </a:lnTo>
                  <a:lnTo>
                    <a:pt x="153" y="10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2" y="14"/>
                  </a:lnTo>
                  <a:lnTo>
                    <a:pt x="163" y="14"/>
                  </a:lnTo>
                  <a:lnTo>
                    <a:pt x="165" y="16"/>
                  </a:lnTo>
                  <a:lnTo>
                    <a:pt x="166" y="17"/>
                  </a:lnTo>
                  <a:lnTo>
                    <a:pt x="167" y="17"/>
                  </a:lnTo>
                  <a:lnTo>
                    <a:pt x="168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3" y="21"/>
                  </a:lnTo>
                  <a:lnTo>
                    <a:pt x="174" y="21"/>
                  </a:lnTo>
                  <a:lnTo>
                    <a:pt x="176" y="23"/>
                  </a:lnTo>
                  <a:lnTo>
                    <a:pt x="177" y="24"/>
                  </a:lnTo>
                  <a:lnTo>
                    <a:pt x="178" y="24"/>
                  </a:lnTo>
                  <a:lnTo>
                    <a:pt x="179" y="25"/>
                  </a:lnTo>
                  <a:lnTo>
                    <a:pt x="179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9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5" y="32"/>
                  </a:lnTo>
                  <a:lnTo>
                    <a:pt x="187" y="33"/>
                  </a:lnTo>
                  <a:lnTo>
                    <a:pt x="188" y="33"/>
                  </a:lnTo>
                  <a:lnTo>
                    <a:pt x="189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2" y="39"/>
                  </a:lnTo>
                  <a:lnTo>
                    <a:pt x="193" y="40"/>
                  </a:lnTo>
                  <a:lnTo>
                    <a:pt x="194" y="41"/>
                  </a:lnTo>
                  <a:lnTo>
                    <a:pt x="195" y="43"/>
                  </a:lnTo>
                  <a:lnTo>
                    <a:pt x="195" y="44"/>
                  </a:lnTo>
                  <a:lnTo>
                    <a:pt x="197" y="45"/>
                  </a:lnTo>
                  <a:lnTo>
                    <a:pt x="198" y="45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5" y="58"/>
                  </a:lnTo>
                  <a:lnTo>
                    <a:pt x="205" y="59"/>
                  </a:lnTo>
                  <a:lnTo>
                    <a:pt x="206" y="60"/>
                  </a:lnTo>
                  <a:lnTo>
                    <a:pt x="208" y="61"/>
                  </a:lnTo>
                  <a:lnTo>
                    <a:pt x="208" y="62"/>
                  </a:lnTo>
                  <a:lnTo>
                    <a:pt x="209" y="64"/>
                  </a:lnTo>
                  <a:lnTo>
                    <a:pt x="209" y="65"/>
                  </a:lnTo>
                  <a:lnTo>
                    <a:pt x="210" y="66"/>
                  </a:lnTo>
                  <a:lnTo>
                    <a:pt x="210" y="67"/>
                  </a:lnTo>
                  <a:lnTo>
                    <a:pt x="211" y="68"/>
                  </a:lnTo>
                  <a:lnTo>
                    <a:pt x="211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5" y="82"/>
                  </a:lnTo>
                  <a:lnTo>
                    <a:pt x="216" y="84"/>
                  </a:lnTo>
                  <a:lnTo>
                    <a:pt x="216" y="85"/>
                  </a:lnTo>
                  <a:lnTo>
                    <a:pt x="216" y="86"/>
                  </a:lnTo>
                  <a:lnTo>
                    <a:pt x="218" y="88"/>
                  </a:lnTo>
                  <a:lnTo>
                    <a:pt x="218" y="89"/>
                  </a:lnTo>
                  <a:lnTo>
                    <a:pt x="218" y="91"/>
                  </a:lnTo>
                  <a:lnTo>
                    <a:pt x="219" y="92"/>
                  </a:lnTo>
                  <a:lnTo>
                    <a:pt x="219" y="93"/>
                  </a:lnTo>
                  <a:lnTo>
                    <a:pt x="219" y="94"/>
                  </a:lnTo>
                  <a:lnTo>
                    <a:pt x="219" y="96"/>
                  </a:lnTo>
                  <a:lnTo>
                    <a:pt x="220" y="98"/>
                  </a:lnTo>
                  <a:lnTo>
                    <a:pt x="220" y="99"/>
                  </a:lnTo>
                  <a:lnTo>
                    <a:pt x="220" y="100"/>
                  </a:lnTo>
                  <a:lnTo>
                    <a:pt x="220" y="102"/>
                  </a:lnTo>
                  <a:lnTo>
                    <a:pt x="220" y="103"/>
                  </a:lnTo>
                  <a:lnTo>
                    <a:pt x="220" y="105"/>
                  </a:lnTo>
                  <a:lnTo>
                    <a:pt x="221" y="106"/>
                  </a:lnTo>
                  <a:lnTo>
                    <a:pt x="221" y="107"/>
                  </a:lnTo>
                  <a:lnTo>
                    <a:pt x="221" y="109"/>
                  </a:lnTo>
                  <a:lnTo>
                    <a:pt x="221" y="110"/>
                  </a:lnTo>
                  <a:lnTo>
                    <a:pt x="221" y="112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6"/>
                  </a:lnTo>
                  <a:lnTo>
                    <a:pt x="221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4" name="Freeform 201">
              <a:extLst>
                <a:ext uri="{FF2B5EF4-FFF2-40B4-BE49-F238E27FC236}">
                  <a16:creationId xmlns:a16="http://schemas.microsoft.com/office/drawing/2014/main" id="{46B0994B-6D6D-450A-AD43-623C09AFD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" y="1162"/>
              <a:ext cx="44" cy="20"/>
            </a:xfrm>
            <a:custGeom>
              <a:avLst/>
              <a:gdLst>
                <a:gd name="T0" fmla="*/ 0 w 220"/>
                <a:gd name="T1" fmla="*/ 0 h 117"/>
                <a:gd name="T2" fmla="*/ 0 w 220"/>
                <a:gd name="T3" fmla="*/ 0 h 117"/>
                <a:gd name="T4" fmla="*/ 0 w 220"/>
                <a:gd name="T5" fmla="*/ 0 h 117"/>
                <a:gd name="T6" fmla="*/ 0 w 220"/>
                <a:gd name="T7" fmla="*/ 0 h 117"/>
                <a:gd name="T8" fmla="*/ 0 w 220"/>
                <a:gd name="T9" fmla="*/ 0 h 117"/>
                <a:gd name="T10" fmla="*/ 0 w 220"/>
                <a:gd name="T11" fmla="*/ 0 h 117"/>
                <a:gd name="T12" fmla="*/ 0 w 220"/>
                <a:gd name="T13" fmla="*/ 0 h 117"/>
                <a:gd name="T14" fmla="*/ 0 w 220"/>
                <a:gd name="T15" fmla="*/ 0 h 117"/>
                <a:gd name="T16" fmla="*/ 0 w 220"/>
                <a:gd name="T17" fmla="*/ 0 h 117"/>
                <a:gd name="T18" fmla="*/ 0 w 220"/>
                <a:gd name="T19" fmla="*/ 0 h 117"/>
                <a:gd name="T20" fmla="*/ 0 w 220"/>
                <a:gd name="T21" fmla="*/ 0 h 117"/>
                <a:gd name="T22" fmla="*/ 0 w 220"/>
                <a:gd name="T23" fmla="*/ 0 h 117"/>
                <a:gd name="T24" fmla="*/ 0 w 220"/>
                <a:gd name="T25" fmla="*/ 0 h 117"/>
                <a:gd name="T26" fmla="*/ 0 w 220"/>
                <a:gd name="T27" fmla="*/ 0 h 117"/>
                <a:gd name="T28" fmla="*/ 0 w 220"/>
                <a:gd name="T29" fmla="*/ 0 h 117"/>
                <a:gd name="T30" fmla="*/ 0 w 220"/>
                <a:gd name="T31" fmla="*/ 0 h 117"/>
                <a:gd name="T32" fmla="*/ 0 w 220"/>
                <a:gd name="T33" fmla="*/ 0 h 117"/>
                <a:gd name="T34" fmla="*/ 0 w 220"/>
                <a:gd name="T35" fmla="*/ 0 h 117"/>
                <a:gd name="T36" fmla="*/ 0 w 220"/>
                <a:gd name="T37" fmla="*/ 0 h 117"/>
                <a:gd name="T38" fmla="*/ 0 w 220"/>
                <a:gd name="T39" fmla="*/ 0 h 117"/>
                <a:gd name="T40" fmla="*/ 0 w 220"/>
                <a:gd name="T41" fmla="*/ 0 h 117"/>
                <a:gd name="T42" fmla="*/ 0 w 220"/>
                <a:gd name="T43" fmla="*/ 0 h 117"/>
                <a:gd name="T44" fmla="*/ 0 w 220"/>
                <a:gd name="T45" fmla="*/ 0 h 117"/>
                <a:gd name="T46" fmla="*/ 0 w 220"/>
                <a:gd name="T47" fmla="*/ 0 h 117"/>
                <a:gd name="T48" fmla="*/ 0 w 220"/>
                <a:gd name="T49" fmla="*/ 0 h 117"/>
                <a:gd name="T50" fmla="*/ 0 w 220"/>
                <a:gd name="T51" fmla="*/ 0 h 117"/>
                <a:gd name="T52" fmla="*/ 0 w 220"/>
                <a:gd name="T53" fmla="*/ 0 h 117"/>
                <a:gd name="T54" fmla="*/ 0 w 220"/>
                <a:gd name="T55" fmla="*/ 0 h 117"/>
                <a:gd name="T56" fmla="*/ 0 w 220"/>
                <a:gd name="T57" fmla="*/ 0 h 117"/>
                <a:gd name="T58" fmla="*/ 0 w 220"/>
                <a:gd name="T59" fmla="*/ 0 h 117"/>
                <a:gd name="T60" fmla="*/ 0 w 220"/>
                <a:gd name="T61" fmla="*/ 0 h 117"/>
                <a:gd name="T62" fmla="*/ 0 w 220"/>
                <a:gd name="T63" fmla="*/ 0 h 117"/>
                <a:gd name="T64" fmla="*/ 0 w 220"/>
                <a:gd name="T65" fmla="*/ 0 h 117"/>
                <a:gd name="T66" fmla="*/ 0 w 220"/>
                <a:gd name="T67" fmla="*/ 0 h 117"/>
                <a:gd name="T68" fmla="*/ 0 w 220"/>
                <a:gd name="T69" fmla="*/ 0 h 117"/>
                <a:gd name="T70" fmla="*/ 0 w 220"/>
                <a:gd name="T71" fmla="*/ 0 h 117"/>
                <a:gd name="T72" fmla="*/ 0 w 220"/>
                <a:gd name="T73" fmla="*/ 0 h 117"/>
                <a:gd name="T74" fmla="*/ 0 w 220"/>
                <a:gd name="T75" fmla="*/ 0 h 117"/>
                <a:gd name="T76" fmla="*/ 0 w 220"/>
                <a:gd name="T77" fmla="*/ 0 h 117"/>
                <a:gd name="T78" fmla="*/ 0 w 220"/>
                <a:gd name="T79" fmla="*/ 0 h 117"/>
                <a:gd name="T80" fmla="*/ 0 w 220"/>
                <a:gd name="T81" fmla="*/ 0 h 117"/>
                <a:gd name="T82" fmla="*/ 0 w 220"/>
                <a:gd name="T83" fmla="*/ 0 h 117"/>
                <a:gd name="T84" fmla="*/ 0 w 220"/>
                <a:gd name="T85" fmla="*/ 0 h 117"/>
                <a:gd name="T86" fmla="*/ 0 w 220"/>
                <a:gd name="T87" fmla="*/ 0 h 117"/>
                <a:gd name="T88" fmla="*/ 0 w 220"/>
                <a:gd name="T89" fmla="*/ 0 h 117"/>
                <a:gd name="T90" fmla="*/ 0 w 220"/>
                <a:gd name="T91" fmla="*/ 0 h 117"/>
                <a:gd name="T92" fmla="*/ 0 w 220"/>
                <a:gd name="T93" fmla="*/ 0 h 117"/>
                <a:gd name="T94" fmla="*/ 0 w 220"/>
                <a:gd name="T95" fmla="*/ 0 h 117"/>
                <a:gd name="T96" fmla="*/ 0 w 220"/>
                <a:gd name="T97" fmla="*/ 0 h 117"/>
                <a:gd name="T98" fmla="*/ 0 w 220"/>
                <a:gd name="T99" fmla="*/ 0 h 117"/>
                <a:gd name="T100" fmla="*/ 0 w 220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0"/>
                <a:gd name="T154" fmla="*/ 0 h 117"/>
                <a:gd name="T155" fmla="*/ 220 w 220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0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6"/>
                  </a:lnTo>
                  <a:lnTo>
                    <a:pt x="144" y="6"/>
                  </a:lnTo>
                  <a:lnTo>
                    <a:pt x="146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1" y="9"/>
                  </a:lnTo>
                  <a:lnTo>
                    <a:pt x="152" y="10"/>
                  </a:lnTo>
                  <a:lnTo>
                    <a:pt x="153" y="10"/>
                  </a:lnTo>
                  <a:lnTo>
                    <a:pt x="155" y="11"/>
                  </a:lnTo>
                  <a:lnTo>
                    <a:pt x="156" y="11"/>
                  </a:lnTo>
                  <a:lnTo>
                    <a:pt x="157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2" y="14"/>
                  </a:lnTo>
                  <a:lnTo>
                    <a:pt x="163" y="14"/>
                  </a:lnTo>
                  <a:lnTo>
                    <a:pt x="164" y="16"/>
                  </a:lnTo>
                  <a:lnTo>
                    <a:pt x="165" y="17"/>
                  </a:lnTo>
                  <a:lnTo>
                    <a:pt x="166" y="17"/>
                  </a:lnTo>
                  <a:lnTo>
                    <a:pt x="167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3" y="21"/>
                  </a:lnTo>
                  <a:lnTo>
                    <a:pt x="174" y="21"/>
                  </a:lnTo>
                  <a:lnTo>
                    <a:pt x="175" y="23"/>
                  </a:lnTo>
                  <a:lnTo>
                    <a:pt x="176" y="24"/>
                  </a:lnTo>
                  <a:lnTo>
                    <a:pt x="177" y="24"/>
                  </a:lnTo>
                  <a:lnTo>
                    <a:pt x="178" y="25"/>
                  </a:lnTo>
                  <a:lnTo>
                    <a:pt x="178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9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5" y="32"/>
                  </a:lnTo>
                  <a:lnTo>
                    <a:pt x="186" y="33"/>
                  </a:lnTo>
                  <a:lnTo>
                    <a:pt x="187" y="33"/>
                  </a:lnTo>
                  <a:lnTo>
                    <a:pt x="188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2" y="39"/>
                  </a:lnTo>
                  <a:lnTo>
                    <a:pt x="193" y="40"/>
                  </a:lnTo>
                  <a:lnTo>
                    <a:pt x="194" y="41"/>
                  </a:lnTo>
                  <a:lnTo>
                    <a:pt x="195" y="43"/>
                  </a:lnTo>
                  <a:lnTo>
                    <a:pt x="195" y="44"/>
                  </a:lnTo>
                  <a:lnTo>
                    <a:pt x="196" y="45"/>
                  </a:lnTo>
                  <a:lnTo>
                    <a:pt x="197" y="45"/>
                  </a:lnTo>
                  <a:lnTo>
                    <a:pt x="198" y="46"/>
                  </a:lnTo>
                  <a:lnTo>
                    <a:pt x="198" y="47"/>
                  </a:lnTo>
                  <a:lnTo>
                    <a:pt x="199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5" y="58"/>
                  </a:lnTo>
                  <a:lnTo>
                    <a:pt x="205" y="59"/>
                  </a:lnTo>
                  <a:lnTo>
                    <a:pt x="206" y="60"/>
                  </a:lnTo>
                  <a:lnTo>
                    <a:pt x="207" y="61"/>
                  </a:lnTo>
                  <a:lnTo>
                    <a:pt x="207" y="62"/>
                  </a:lnTo>
                  <a:lnTo>
                    <a:pt x="208" y="64"/>
                  </a:lnTo>
                  <a:lnTo>
                    <a:pt x="208" y="65"/>
                  </a:lnTo>
                  <a:lnTo>
                    <a:pt x="209" y="66"/>
                  </a:lnTo>
                  <a:lnTo>
                    <a:pt x="209" y="67"/>
                  </a:lnTo>
                  <a:lnTo>
                    <a:pt x="210" y="68"/>
                  </a:lnTo>
                  <a:lnTo>
                    <a:pt x="210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5" y="82"/>
                  </a:lnTo>
                  <a:lnTo>
                    <a:pt x="216" y="84"/>
                  </a:lnTo>
                  <a:lnTo>
                    <a:pt x="216" y="85"/>
                  </a:lnTo>
                  <a:lnTo>
                    <a:pt x="216" y="86"/>
                  </a:lnTo>
                  <a:lnTo>
                    <a:pt x="217" y="88"/>
                  </a:lnTo>
                  <a:lnTo>
                    <a:pt x="217" y="89"/>
                  </a:lnTo>
                  <a:lnTo>
                    <a:pt x="217" y="91"/>
                  </a:lnTo>
                  <a:lnTo>
                    <a:pt x="218" y="92"/>
                  </a:lnTo>
                  <a:lnTo>
                    <a:pt x="218" y="93"/>
                  </a:lnTo>
                  <a:lnTo>
                    <a:pt x="218" y="94"/>
                  </a:lnTo>
                  <a:lnTo>
                    <a:pt x="218" y="96"/>
                  </a:lnTo>
                  <a:lnTo>
                    <a:pt x="219" y="98"/>
                  </a:lnTo>
                  <a:lnTo>
                    <a:pt x="219" y="99"/>
                  </a:lnTo>
                  <a:lnTo>
                    <a:pt x="219" y="100"/>
                  </a:lnTo>
                  <a:lnTo>
                    <a:pt x="219" y="102"/>
                  </a:lnTo>
                  <a:lnTo>
                    <a:pt x="219" y="103"/>
                  </a:lnTo>
                  <a:lnTo>
                    <a:pt x="219" y="105"/>
                  </a:lnTo>
                  <a:lnTo>
                    <a:pt x="220" y="106"/>
                  </a:lnTo>
                  <a:lnTo>
                    <a:pt x="220" y="107"/>
                  </a:lnTo>
                  <a:lnTo>
                    <a:pt x="220" y="109"/>
                  </a:lnTo>
                  <a:lnTo>
                    <a:pt x="220" y="110"/>
                  </a:lnTo>
                  <a:lnTo>
                    <a:pt x="220" y="112"/>
                  </a:lnTo>
                  <a:lnTo>
                    <a:pt x="220" y="113"/>
                  </a:lnTo>
                  <a:lnTo>
                    <a:pt x="220" y="115"/>
                  </a:lnTo>
                  <a:lnTo>
                    <a:pt x="220" y="116"/>
                  </a:lnTo>
                  <a:lnTo>
                    <a:pt x="220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5" name="Line 202">
              <a:extLst>
                <a:ext uri="{FF2B5EF4-FFF2-40B4-BE49-F238E27FC236}">
                  <a16:creationId xmlns:a16="http://schemas.microsoft.com/office/drawing/2014/main" id="{60A1B491-28C7-40F4-B5A5-341719C18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4" y="1182"/>
              <a:ext cx="0" cy="17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6" name="Line 203">
              <a:extLst>
                <a:ext uri="{FF2B5EF4-FFF2-40B4-BE49-F238E27FC236}">
                  <a16:creationId xmlns:a16="http://schemas.microsoft.com/office/drawing/2014/main" id="{94D26D2C-1A4C-4D28-A94D-6E5C42E82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4" y="1182"/>
              <a:ext cx="309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7" name="Freeform 204">
              <a:extLst>
                <a:ext uri="{FF2B5EF4-FFF2-40B4-BE49-F238E27FC236}">
                  <a16:creationId xmlns:a16="http://schemas.microsoft.com/office/drawing/2014/main" id="{07398EF6-3AAC-4A6E-93E1-6A05A865C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1162"/>
              <a:ext cx="44" cy="20"/>
            </a:xfrm>
            <a:custGeom>
              <a:avLst/>
              <a:gdLst>
                <a:gd name="T0" fmla="*/ 0 w 220"/>
                <a:gd name="T1" fmla="*/ 0 h 117"/>
                <a:gd name="T2" fmla="*/ 0 w 220"/>
                <a:gd name="T3" fmla="*/ 0 h 117"/>
                <a:gd name="T4" fmla="*/ 0 w 220"/>
                <a:gd name="T5" fmla="*/ 0 h 117"/>
                <a:gd name="T6" fmla="*/ 0 w 220"/>
                <a:gd name="T7" fmla="*/ 0 h 117"/>
                <a:gd name="T8" fmla="*/ 0 w 220"/>
                <a:gd name="T9" fmla="*/ 0 h 117"/>
                <a:gd name="T10" fmla="*/ 0 w 220"/>
                <a:gd name="T11" fmla="*/ 0 h 117"/>
                <a:gd name="T12" fmla="*/ 0 w 220"/>
                <a:gd name="T13" fmla="*/ 0 h 117"/>
                <a:gd name="T14" fmla="*/ 0 w 220"/>
                <a:gd name="T15" fmla="*/ 0 h 117"/>
                <a:gd name="T16" fmla="*/ 0 w 220"/>
                <a:gd name="T17" fmla="*/ 0 h 117"/>
                <a:gd name="T18" fmla="*/ 0 w 220"/>
                <a:gd name="T19" fmla="*/ 0 h 117"/>
                <a:gd name="T20" fmla="*/ 0 w 220"/>
                <a:gd name="T21" fmla="*/ 0 h 117"/>
                <a:gd name="T22" fmla="*/ 0 w 220"/>
                <a:gd name="T23" fmla="*/ 0 h 117"/>
                <a:gd name="T24" fmla="*/ 0 w 220"/>
                <a:gd name="T25" fmla="*/ 0 h 117"/>
                <a:gd name="T26" fmla="*/ 0 w 220"/>
                <a:gd name="T27" fmla="*/ 0 h 117"/>
                <a:gd name="T28" fmla="*/ 0 w 220"/>
                <a:gd name="T29" fmla="*/ 0 h 117"/>
                <a:gd name="T30" fmla="*/ 0 w 220"/>
                <a:gd name="T31" fmla="*/ 0 h 117"/>
                <a:gd name="T32" fmla="*/ 0 w 220"/>
                <a:gd name="T33" fmla="*/ 0 h 117"/>
                <a:gd name="T34" fmla="*/ 0 w 220"/>
                <a:gd name="T35" fmla="*/ 0 h 117"/>
                <a:gd name="T36" fmla="*/ 0 w 220"/>
                <a:gd name="T37" fmla="*/ 0 h 117"/>
                <a:gd name="T38" fmla="*/ 0 w 220"/>
                <a:gd name="T39" fmla="*/ 0 h 117"/>
                <a:gd name="T40" fmla="*/ 0 w 220"/>
                <a:gd name="T41" fmla="*/ 0 h 117"/>
                <a:gd name="T42" fmla="*/ 0 w 220"/>
                <a:gd name="T43" fmla="*/ 0 h 117"/>
                <a:gd name="T44" fmla="*/ 0 w 220"/>
                <a:gd name="T45" fmla="*/ 0 h 117"/>
                <a:gd name="T46" fmla="*/ 0 w 220"/>
                <a:gd name="T47" fmla="*/ 0 h 117"/>
                <a:gd name="T48" fmla="*/ 0 w 220"/>
                <a:gd name="T49" fmla="*/ 0 h 117"/>
                <a:gd name="T50" fmla="*/ 0 w 220"/>
                <a:gd name="T51" fmla="*/ 0 h 117"/>
                <a:gd name="T52" fmla="*/ 0 w 220"/>
                <a:gd name="T53" fmla="*/ 0 h 117"/>
                <a:gd name="T54" fmla="*/ 0 w 220"/>
                <a:gd name="T55" fmla="*/ 0 h 117"/>
                <a:gd name="T56" fmla="*/ 0 w 220"/>
                <a:gd name="T57" fmla="*/ 0 h 117"/>
                <a:gd name="T58" fmla="*/ 0 w 220"/>
                <a:gd name="T59" fmla="*/ 0 h 117"/>
                <a:gd name="T60" fmla="*/ 0 w 220"/>
                <a:gd name="T61" fmla="*/ 0 h 117"/>
                <a:gd name="T62" fmla="*/ 0 w 220"/>
                <a:gd name="T63" fmla="*/ 0 h 117"/>
                <a:gd name="T64" fmla="*/ 0 w 220"/>
                <a:gd name="T65" fmla="*/ 0 h 117"/>
                <a:gd name="T66" fmla="*/ 0 w 220"/>
                <a:gd name="T67" fmla="*/ 0 h 117"/>
                <a:gd name="T68" fmla="*/ 0 w 220"/>
                <a:gd name="T69" fmla="*/ 0 h 117"/>
                <a:gd name="T70" fmla="*/ 0 w 220"/>
                <a:gd name="T71" fmla="*/ 0 h 117"/>
                <a:gd name="T72" fmla="*/ 0 w 220"/>
                <a:gd name="T73" fmla="*/ 0 h 117"/>
                <a:gd name="T74" fmla="*/ 0 w 220"/>
                <a:gd name="T75" fmla="*/ 0 h 117"/>
                <a:gd name="T76" fmla="*/ 0 w 220"/>
                <a:gd name="T77" fmla="*/ 0 h 117"/>
                <a:gd name="T78" fmla="*/ 0 w 220"/>
                <a:gd name="T79" fmla="*/ 0 h 117"/>
                <a:gd name="T80" fmla="*/ 0 w 220"/>
                <a:gd name="T81" fmla="*/ 0 h 117"/>
                <a:gd name="T82" fmla="*/ 0 w 220"/>
                <a:gd name="T83" fmla="*/ 0 h 117"/>
                <a:gd name="T84" fmla="*/ 0 w 220"/>
                <a:gd name="T85" fmla="*/ 0 h 117"/>
                <a:gd name="T86" fmla="*/ 0 w 220"/>
                <a:gd name="T87" fmla="*/ 0 h 117"/>
                <a:gd name="T88" fmla="*/ 0 w 220"/>
                <a:gd name="T89" fmla="*/ 0 h 117"/>
                <a:gd name="T90" fmla="*/ 0 w 220"/>
                <a:gd name="T91" fmla="*/ 0 h 117"/>
                <a:gd name="T92" fmla="*/ 0 w 220"/>
                <a:gd name="T93" fmla="*/ 0 h 117"/>
                <a:gd name="T94" fmla="*/ 0 w 220"/>
                <a:gd name="T95" fmla="*/ 0 h 117"/>
                <a:gd name="T96" fmla="*/ 0 w 220"/>
                <a:gd name="T97" fmla="*/ 0 h 117"/>
                <a:gd name="T98" fmla="*/ 0 w 220"/>
                <a:gd name="T99" fmla="*/ 0 h 117"/>
                <a:gd name="T100" fmla="*/ 0 w 220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0"/>
                <a:gd name="T154" fmla="*/ 0 h 117"/>
                <a:gd name="T155" fmla="*/ 220 w 220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0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6"/>
                  </a:lnTo>
                  <a:lnTo>
                    <a:pt x="144" y="6"/>
                  </a:lnTo>
                  <a:lnTo>
                    <a:pt x="146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1" y="9"/>
                  </a:lnTo>
                  <a:lnTo>
                    <a:pt x="152" y="10"/>
                  </a:lnTo>
                  <a:lnTo>
                    <a:pt x="153" y="10"/>
                  </a:lnTo>
                  <a:lnTo>
                    <a:pt x="155" y="11"/>
                  </a:lnTo>
                  <a:lnTo>
                    <a:pt x="156" y="11"/>
                  </a:lnTo>
                  <a:lnTo>
                    <a:pt x="157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2" y="14"/>
                  </a:lnTo>
                  <a:lnTo>
                    <a:pt x="163" y="14"/>
                  </a:lnTo>
                  <a:lnTo>
                    <a:pt x="164" y="16"/>
                  </a:lnTo>
                  <a:lnTo>
                    <a:pt x="165" y="17"/>
                  </a:lnTo>
                  <a:lnTo>
                    <a:pt x="166" y="17"/>
                  </a:lnTo>
                  <a:lnTo>
                    <a:pt x="167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3" y="21"/>
                  </a:lnTo>
                  <a:lnTo>
                    <a:pt x="174" y="21"/>
                  </a:lnTo>
                  <a:lnTo>
                    <a:pt x="175" y="23"/>
                  </a:lnTo>
                  <a:lnTo>
                    <a:pt x="176" y="24"/>
                  </a:lnTo>
                  <a:lnTo>
                    <a:pt x="177" y="24"/>
                  </a:lnTo>
                  <a:lnTo>
                    <a:pt x="178" y="25"/>
                  </a:lnTo>
                  <a:lnTo>
                    <a:pt x="178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9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5" y="32"/>
                  </a:lnTo>
                  <a:lnTo>
                    <a:pt x="186" y="33"/>
                  </a:lnTo>
                  <a:lnTo>
                    <a:pt x="187" y="33"/>
                  </a:lnTo>
                  <a:lnTo>
                    <a:pt x="188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2" y="39"/>
                  </a:lnTo>
                  <a:lnTo>
                    <a:pt x="193" y="40"/>
                  </a:lnTo>
                  <a:lnTo>
                    <a:pt x="194" y="41"/>
                  </a:lnTo>
                  <a:lnTo>
                    <a:pt x="195" y="43"/>
                  </a:lnTo>
                  <a:lnTo>
                    <a:pt x="195" y="44"/>
                  </a:lnTo>
                  <a:lnTo>
                    <a:pt x="196" y="45"/>
                  </a:lnTo>
                  <a:lnTo>
                    <a:pt x="197" y="45"/>
                  </a:lnTo>
                  <a:lnTo>
                    <a:pt x="198" y="46"/>
                  </a:lnTo>
                  <a:lnTo>
                    <a:pt x="198" y="47"/>
                  </a:lnTo>
                  <a:lnTo>
                    <a:pt x="199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5" y="58"/>
                  </a:lnTo>
                  <a:lnTo>
                    <a:pt x="205" y="59"/>
                  </a:lnTo>
                  <a:lnTo>
                    <a:pt x="206" y="60"/>
                  </a:lnTo>
                  <a:lnTo>
                    <a:pt x="207" y="61"/>
                  </a:lnTo>
                  <a:lnTo>
                    <a:pt x="207" y="62"/>
                  </a:lnTo>
                  <a:lnTo>
                    <a:pt x="208" y="64"/>
                  </a:lnTo>
                  <a:lnTo>
                    <a:pt x="208" y="65"/>
                  </a:lnTo>
                  <a:lnTo>
                    <a:pt x="209" y="66"/>
                  </a:lnTo>
                  <a:lnTo>
                    <a:pt x="209" y="67"/>
                  </a:lnTo>
                  <a:lnTo>
                    <a:pt x="210" y="68"/>
                  </a:lnTo>
                  <a:lnTo>
                    <a:pt x="210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5" y="82"/>
                  </a:lnTo>
                  <a:lnTo>
                    <a:pt x="216" y="84"/>
                  </a:lnTo>
                  <a:lnTo>
                    <a:pt x="216" y="85"/>
                  </a:lnTo>
                  <a:lnTo>
                    <a:pt x="216" y="86"/>
                  </a:lnTo>
                  <a:lnTo>
                    <a:pt x="217" y="88"/>
                  </a:lnTo>
                  <a:lnTo>
                    <a:pt x="217" y="89"/>
                  </a:lnTo>
                  <a:lnTo>
                    <a:pt x="217" y="91"/>
                  </a:lnTo>
                  <a:lnTo>
                    <a:pt x="218" y="92"/>
                  </a:lnTo>
                  <a:lnTo>
                    <a:pt x="218" y="93"/>
                  </a:lnTo>
                  <a:lnTo>
                    <a:pt x="218" y="94"/>
                  </a:lnTo>
                  <a:lnTo>
                    <a:pt x="218" y="96"/>
                  </a:lnTo>
                  <a:lnTo>
                    <a:pt x="219" y="98"/>
                  </a:lnTo>
                  <a:lnTo>
                    <a:pt x="219" y="99"/>
                  </a:lnTo>
                  <a:lnTo>
                    <a:pt x="219" y="100"/>
                  </a:lnTo>
                  <a:lnTo>
                    <a:pt x="219" y="102"/>
                  </a:lnTo>
                  <a:lnTo>
                    <a:pt x="219" y="103"/>
                  </a:lnTo>
                  <a:lnTo>
                    <a:pt x="219" y="105"/>
                  </a:lnTo>
                  <a:lnTo>
                    <a:pt x="220" y="106"/>
                  </a:lnTo>
                  <a:lnTo>
                    <a:pt x="220" y="107"/>
                  </a:lnTo>
                  <a:lnTo>
                    <a:pt x="220" y="109"/>
                  </a:lnTo>
                  <a:lnTo>
                    <a:pt x="220" y="110"/>
                  </a:lnTo>
                  <a:lnTo>
                    <a:pt x="220" y="112"/>
                  </a:lnTo>
                  <a:lnTo>
                    <a:pt x="220" y="113"/>
                  </a:lnTo>
                  <a:lnTo>
                    <a:pt x="220" y="115"/>
                  </a:lnTo>
                  <a:lnTo>
                    <a:pt x="220" y="116"/>
                  </a:lnTo>
                  <a:lnTo>
                    <a:pt x="220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8" name="Freeform 205">
              <a:extLst>
                <a:ext uri="{FF2B5EF4-FFF2-40B4-BE49-F238E27FC236}">
                  <a16:creationId xmlns:a16="http://schemas.microsoft.com/office/drawing/2014/main" id="{EA736717-7576-4C98-9F3B-2F78CA96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1162"/>
              <a:ext cx="44" cy="20"/>
            </a:xfrm>
            <a:custGeom>
              <a:avLst/>
              <a:gdLst>
                <a:gd name="T0" fmla="*/ 0 w 221"/>
                <a:gd name="T1" fmla="*/ 0 h 117"/>
                <a:gd name="T2" fmla="*/ 0 w 221"/>
                <a:gd name="T3" fmla="*/ 0 h 117"/>
                <a:gd name="T4" fmla="*/ 0 w 221"/>
                <a:gd name="T5" fmla="*/ 0 h 117"/>
                <a:gd name="T6" fmla="*/ 0 w 221"/>
                <a:gd name="T7" fmla="*/ 0 h 117"/>
                <a:gd name="T8" fmla="*/ 0 w 221"/>
                <a:gd name="T9" fmla="*/ 0 h 117"/>
                <a:gd name="T10" fmla="*/ 0 w 221"/>
                <a:gd name="T11" fmla="*/ 0 h 117"/>
                <a:gd name="T12" fmla="*/ 0 w 221"/>
                <a:gd name="T13" fmla="*/ 0 h 117"/>
                <a:gd name="T14" fmla="*/ 0 w 221"/>
                <a:gd name="T15" fmla="*/ 0 h 117"/>
                <a:gd name="T16" fmla="*/ 0 w 221"/>
                <a:gd name="T17" fmla="*/ 0 h 117"/>
                <a:gd name="T18" fmla="*/ 0 w 221"/>
                <a:gd name="T19" fmla="*/ 0 h 117"/>
                <a:gd name="T20" fmla="*/ 0 w 221"/>
                <a:gd name="T21" fmla="*/ 0 h 117"/>
                <a:gd name="T22" fmla="*/ 0 w 221"/>
                <a:gd name="T23" fmla="*/ 0 h 117"/>
                <a:gd name="T24" fmla="*/ 0 w 221"/>
                <a:gd name="T25" fmla="*/ 0 h 117"/>
                <a:gd name="T26" fmla="*/ 0 w 221"/>
                <a:gd name="T27" fmla="*/ 0 h 117"/>
                <a:gd name="T28" fmla="*/ 0 w 221"/>
                <a:gd name="T29" fmla="*/ 0 h 117"/>
                <a:gd name="T30" fmla="*/ 0 w 221"/>
                <a:gd name="T31" fmla="*/ 0 h 117"/>
                <a:gd name="T32" fmla="*/ 0 w 221"/>
                <a:gd name="T33" fmla="*/ 0 h 117"/>
                <a:gd name="T34" fmla="*/ 0 w 221"/>
                <a:gd name="T35" fmla="*/ 0 h 117"/>
                <a:gd name="T36" fmla="*/ 0 w 221"/>
                <a:gd name="T37" fmla="*/ 0 h 117"/>
                <a:gd name="T38" fmla="*/ 0 w 221"/>
                <a:gd name="T39" fmla="*/ 0 h 117"/>
                <a:gd name="T40" fmla="*/ 0 w 221"/>
                <a:gd name="T41" fmla="*/ 0 h 117"/>
                <a:gd name="T42" fmla="*/ 0 w 221"/>
                <a:gd name="T43" fmla="*/ 0 h 117"/>
                <a:gd name="T44" fmla="*/ 0 w 221"/>
                <a:gd name="T45" fmla="*/ 0 h 117"/>
                <a:gd name="T46" fmla="*/ 0 w 221"/>
                <a:gd name="T47" fmla="*/ 0 h 117"/>
                <a:gd name="T48" fmla="*/ 0 w 221"/>
                <a:gd name="T49" fmla="*/ 0 h 117"/>
                <a:gd name="T50" fmla="*/ 0 w 221"/>
                <a:gd name="T51" fmla="*/ 0 h 117"/>
                <a:gd name="T52" fmla="*/ 0 w 221"/>
                <a:gd name="T53" fmla="*/ 0 h 117"/>
                <a:gd name="T54" fmla="*/ 0 w 221"/>
                <a:gd name="T55" fmla="*/ 0 h 117"/>
                <a:gd name="T56" fmla="*/ 0 w 221"/>
                <a:gd name="T57" fmla="*/ 0 h 117"/>
                <a:gd name="T58" fmla="*/ 0 w 221"/>
                <a:gd name="T59" fmla="*/ 0 h 117"/>
                <a:gd name="T60" fmla="*/ 0 w 221"/>
                <a:gd name="T61" fmla="*/ 0 h 117"/>
                <a:gd name="T62" fmla="*/ 0 w 221"/>
                <a:gd name="T63" fmla="*/ 0 h 117"/>
                <a:gd name="T64" fmla="*/ 0 w 221"/>
                <a:gd name="T65" fmla="*/ 0 h 117"/>
                <a:gd name="T66" fmla="*/ 0 w 221"/>
                <a:gd name="T67" fmla="*/ 0 h 117"/>
                <a:gd name="T68" fmla="*/ 0 w 221"/>
                <a:gd name="T69" fmla="*/ 0 h 117"/>
                <a:gd name="T70" fmla="*/ 0 w 221"/>
                <a:gd name="T71" fmla="*/ 0 h 117"/>
                <a:gd name="T72" fmla="*/ 0 w 221"/>
                <a:gd name="T73" fmla="*/ 0 h 117"/>
                <a:gd name="T74" fmla="*/ 0 w 221"/>
                <a:gd name="T75" fmla="*/ 0 h 117"/>
                <a:gd name="T76" fmla="*/ 0 w 221"/>
                <a:gd name="T77" fmla="*/ 0 h 117"/>
                <a:gd name="T78" fmla="*/ 0 w 221"/>
                <a:gd name="T79" fmla="*/ 0 h 117"/>
                <a:gd name="T80" fmla="*/ 0 w 221"/>
                <a:gd name="T81" fmla="*/ 0 h 117"/>
                <a:gd name="T82" fmla="*/ 0 w 221"/>
                <a:gd name="T83" fmla="*/ 0 h 117"/>
                <a:gd name="T84" fmla="*/ 0 w 221"/>
                <a:gd name="T85" fmla="*/ 0 h 117"/>
                <a:gd name="T86" fmla="*/ 0 w 221"/>
                <a:gd name="T87" fmla="*/ 0 h 117"/>
                <a:gd name="T88" fmla="*/ 0 w 221"/>
                <a:gd name="T89" fmla="*/ 0 h 117"/>
                <a:gd name="T90" fmla="*/ 0 w 221"/>
                <a:gd name="T91" fmla="*/ 0 h 117"/>
                <a:gd name="T92" fmla="*/ 0 w 221"/>
                <a:gd name="T93" fmla="*/ 0 h 117"/>
                <a:gd name="T94" fmla="*/ 0 w 221"/>
                <a:gd name="T95" fmla="*/ 0 h 117"/>
                <a:gd name="T96" fmla="*/ 0 w 221"/>
                <a:gd name="T97" fmla="*/ 0 h 117"/>
                <a:gd name="T98" fmla="*/ 0 w 221"/>
                <a:gd name="T99" fmla="*/ 0 h 117"/>
                <a:gd name="T100" fmla="*/ 0 w 22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1"/>
                <a:gd name="T154" fmla="*/ 0 h 117"/>
                <a:gd name="T155" fmla="*/ 221 w 22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4" y="91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5" y="45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6" y="32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3" y="5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1" y="9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3" y="14"/>
                  </a:lnTo>
                  <a:lnTo>
                    <a:pt x="164" y="14"/>
                  </a:lnTo>
                  <a:lnTo>
                    <a:pt x="165" y="16"/>
                  </a:lnTo>
                  <a:lnTo>
                    <a:pt x="166" y="17"/>
                  </a:lnTo>
                  <a:lnTo>
                    <a:pt x="167" y="17"/>
                  </a:lnTo>
                  <a:lnTo>
                    <a:pt x="168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6" y="23"/>
                  </a:lnTo>
                  <a:lnTo>
                    <a:pt x="177" y="24"/>
                  </a:lnTo>
                  <a:lnTo>
                    <a:pt x="178" y="24"/>
                  </a:lnTo>
                  <a:lnTo>
                    <a:pt x="179" y="25"/>
                  </a:lnTo>
                  <a:lnTo>
                    <a:pt x="179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9"/>
                  </a:lnTo>
                  <a:lnTo>
                    <a:pt x="183" y="30"/>
                  </a:lnTo>
                  <a:lnTo>
                    <a:pt x="185" y="31"/>
                  </a:lnTo>
                  <a:lnTo>
                    <a:pt x="186" y="32"/>
                  </a:lnTo>
                  <a:lnTo>
                    <a:pt x="187" y="33"/>
                  </a:lnTo>
                  <a:lnTo>
                    <a:pt x="188" y="33"/>
                  </a:lnTo>
                  <a:lnTo>
                    <a:pt x="189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2" y="39"/>
                  </a:lnTo>
                  <a:lnTo>
                    <a:pt x="193" y="40"/>
                  </a:lnTo>
                  <a:lnTo>
                    <a:pt x="195" y="41"/>
                  </a:lnTo>
                  <a:lnTo>
                    <a:pt x="196" y="43"/>
                  </a:lnTo>
                  <a:lnTo>
                    <a:pt x="196" y="44"/>
                  </a:lnTo>
                  <a:lnTo>
                    <a:pt x="197" y="45"/>
                  </a:lnTo>
                  <a:lnTo>
                    <a:pt x="198" y="45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6" y="58"/>
                  </a:lnTo>
                  <a:lnTo>
                    <a:pt x="206" y="59"/>
                  </a:lnTo>
                  <a:lnTo>
                    <a:pt x="207" y="60"/>
                  </a:lnTo>
                  <a:lnTo>
                    <a:pt x="208" y="61"/>
                  </a:lnTo>
                  <a:lnTo>
                    <a:pt x="208" y="62"/>
                  </a:lnTo>
                  <a:lnTo>
                    <a:pt x="209" y="64"/>
                  </a:lnTo>
                  <a:lnTo>
                    <a:pt x="209" y="65"/>
                  </a:lnTo>
                  <a:lnTo>
                    <a:pt x="210" y="66"/>
                  </a:lnTo>
                  <a:lnTo>
                    <a:pt x="210" y="67"/>
                  </a:lnTo>
                  <a:lnTo>
                    <a:pt x="211" y="68"/>
                  </a:lnTo>
                  <a:lnTo>
                    <a:pt x="211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6" y="79"/>
                  </a:lnTo>
                  <a:lnTo>
                    <a:pt x="216" y="81"/>
                  </a:lnTo>
                  <a:lnTo>
                    <a:pt x="216" y="82"/>
                  </a:lnTo>
                  <a:lnTo>
                    <a:pt x="217" y="84"/>
                  </a:lnTo>
                  <a:lnTo>
                    <a:pt x="217" y="85"/>
                  </a:lnTo>
                  <a:lnTo>
                    <a:pt x="217" y="86"/>
                  </a:lnTo>
                  <a:lnTo>
                    <a:pt x="218" y="88"/>
                  </a:lnTo>
                  <a:lnTo>
                    <a:pt x="218" y="89"/>
                  </a:lnTo>
                  <a:lnTo>
                    <a:pt x="218" y="91"/>
                  </a:lnTo>
                  <a:lnTo>
                    <a:pt x="219" y="92"/>
                  </a:lnTo>
                  <a:lnTo>
                    <a:pt x="219" y="93"/>
                  </a:lnTo>
                  <a:lnTo>
                    <a:pt x="219" y="94"/>
                  </a:lnTo>
                  <a:lnTo>
                    <a:pt x="219" y="96"/>
                  </a:lnTo>
                  <a:lnTo>
                    <a:pt x="220" y="98"/>
                  </a:lnTo>
                  <a:lnTo>
                    <a:pt x="220" y="99"/>
                  </a:lnTo>
                  <a:lnTo>
                    <a:pt x="220" y="100"/>
                  </a:lnTo>
                  <a:lnTo>
                    <a:pt x="220" y="102"/>
                  </a:lnTo>
                  <a:lnTo>
                    <a:pt x="220" y="103"/>
                  </a:lnTo>
                  <a:lnTo>
                    <a:pt x="220" y="105"/>
                  </a:lnTo>
                  <a:lnTo>
                    <a:pt x="221" y="106"/>
                  </a:lnTo>
                  <a:lnTo>
                    <a:pt x="221" y="107"/>
                  </a:lnTo>
                  <a:lnTo>
                    <a:pt x="221" y="109"/>
                  </a:lnTo>
                  <a:lnTo>
                    <a:pt x="221" y="110"/>
                  </a:lnTo>
                  <a:lnTo>
                    <a:pt x="221" y="112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6"/>
                  </a:lnTo>
                  <a:lnTo>
                    <a:pt x="221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99" name="Freeform 206">
              <a:extLst>
                <a:ext uri="{FF2B5EF4-FFF2-40B4-BE49-F238E27FC236}">
                  <a16:creationId xmlns:a16="http://schemas.microsoft.com/office/drawing/2014/main" id="{A0D16A99-6C7B-4A0E-93E8-CB7C902D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" y="1162"/>
              <a:ext cx="44" cy="20"/>
            </a:xfrm>
            <a:custGeom>
              <a:avLst/>
              <a:gdLst>
                <a:gd name="T0" fmla="*/ 0 w 221"/>
                <a:gd name="T1" fmla="*/ 0 h 117"/>
                <a:gd name="T2" fmla="*/ 0 w 221"/>
                <a:gd name="T3" fmla="*/ 0 h 117"/>
                <a:gd name="T4" fmla="*/ 0 w 221"/>
                <a:gd name="T5" fmla="*/ 0 h 117"/>
                <a:gd name="T6" fmla="*/ 0 w 221"/>
                <a:gd name="T7" fmla="*/ 0 h 117"/>
                <a:gd name="T8" fmla="*/ 0 w 221"/>
                <a:gd name="T9" fmla="*/ 0 h 117"/>
                <a:gd name="T10" fmla="*/ 0 w 221"/>
                <a:gd name="T11" fmla="*/ 0 h 117"/>
                <a:gd name="T12" fmla="*/ 0 w 221"/>
                <a:gd name="T13" fmla="*/ 0 h 117"/>
                <a:gd name="T14" fmla="*/ 0 w 221"/>
                <a:gd name="T15" fmla="*/ 0 h 117"/>
                <a:gd name="T16" fmla="*/ 0 w 221"/>
                <a:gd name="T17" fmla="*/ 0 h 117"/>
                <a:gd name="T18" fmla="*/ 0 w 221"/>
                <a:gd name="T19" fmla="*/ 0 h 117"/>
                <a:gd name="T20" fmla="*/ 0 w 221"/>
                <a:gd name="T21" fmla="*/ 0 h 117"/>
                <a:gd name="T22" fmla="*/ 0 w 221"/>
                <a:gd name="T23" fmla="*/ 0 h 117"/>
                <a:gd name="T24" fmla="*/ 0 w 221"/>
                <a:gd name="T25" fmla="*/ 0 h 117"/>
                <a:gd name="T26" fmla="*/ 0 w 221"/>
                <a:gd name="T27" fmla="*/ 0 h 117"/>
                <a:gd name="T28" fmla="*/ 0 w 221"/>
                <a:gd name="T29" fmla="*/ 0 h 117"/>
                <a:gd name="T30" fmla="*/ 0 w 221"/>
                <a:gd name="T31" fmla="*/ 0 h 117"/>
                <a:gd name="T32" fmla="*/ 0 w 221"/>
                <a:gd name="T33" fmla="*/ 0 h 117"/>
                <a:gd name="T34" fmla="*/ 0 w 221"/>
                <a:gd name="T35" fmla="*/ 0 h 117"/>
                <a:gd name="T36" fmla="*/ 0 w 221"/>
                <a:gd name="T37" fmla="*/ 0 h 117"/>
                <a:gd name="T38" fmla="*/ 0 w 221"/>
                <a:gd name="T39" fmla="*/ 0 h 117"/>
                <a:gd name="T40" fmla="*/ 0 w 221"/>
                <a:gd name="T41" fmla="*/ 0 h 117"/>
                <a:gd name="T42" fmla="*/ 0 w 221"/>
                <a:gd name="T43" fmla="*/ 0 h 117"/>
                <a:gd name="T44" fmla="*/ 0 w 221"/>
                <a:gd name="T45" fmla="*/ 0 h 117"/>
                <a:gd name="T46" fmla="*/ 0 w 221"/>
                <a:gd name="T47" fmla="*/ 0 h 117"/>
                <a:gd name="T48" fmla="*/ 0 w 221"/>
                <a:gd name="T49" fmla="*/ 0 h 117"/>
                <a:gd name="T50" fmla="*/ 0 w 221"/>
                <a:gd name="T51" fmla="*/ 0 h 117"/>
                <a:gd name="T52" fmla="*/ 0 w 221"/>
                <a:gd name="T53" fmla="*/ 0 h 117"/>
                <a:gd name="T54" fmla="*/ 0 w 221"/>
                <a:gd name="T55" fmla="*/ 0 h 117"/>
                <a:gd name="T56" fmla="*/ 0 w 221"/>
                <a:gd name="T57" fmla="*/ 0 h 117"/>
                <a:gd name="T58" fmla="*/ 0 w 221"/>
                <a:gd name="T59" fmla="*/ 0 h 117"/>
                <a:gd name="T60" fmla="*/ 0 w 221"/>
                <a:gd name="T61" fmla="*/ 0 h 117"/>
                <a:gd name="T62" fmla="*/ 0 w 221"/>
                <a:gd name="T63" fmla="*/ 0 h 117"/>
                <a:gd name="T64" fmla="*/ 0 w 221"/>
                <a:gd name="T65" fmla="*/ 0 h 117"/>
                <a:gd name="T66" fmla="*/ 0 w 221"/>
                <a:gd name="T67" fmla="*/ 0 h 117"/>
                <a:gd name="T68" fmla="*/ 0 w 221"/>
                <a:gd name="T69" fmla="*/ 0 h 117"/>
                <a:gd name="T70" fmla="*/ 0 w 221"/>
                <a:gd name="T71" fmla="*/ 0 h 117"/>
                <a:gd name="T72" fmla="*/ 0 w 221"/>
                <a:gd name="T73" fmla="*/ 0 h 117"/>
                <a:gd name="T74" fmla="*/ 0 w 221"/>
                <a:gd name="T75" fmla="*/ 0 h 117"/>
                <a:gd name="T76" fmla="*/ 0 w 221"/>
                <a:gd name="T77" fmla="*/ 0 h 117"/>
                <a:gd name="T78" fmla="*/ 0 w 221"/>
                <a:gd name="T79" fmla="*/ 0 h 117"/>
                <a:gd name="T80" fmla="*/ 0 w 221"/>
                <a:gd name="T81" fmla="*/ 0 h 117"/>
                <a:gd name="T82" fmla="*/ 0 w 221"/>
                <a:gd name="T83" fmla="*/ 0 h 117"/>
                <a:gd name="T84" fmla="*/ 0 w 221"/>
                <a:gd name="T85" fmla="*/ 0 h 117"/>
                <a:gd name="T86" fmla="*/ 0 w 221"/>
                <a:gd name="T87" fmla="*/ 0 h 117"/>
                <a:gd name="T88" fmla="*/ 0 w 221"/>
                <a:gd name="T89" fmla="*/ 0 h 117"/>
                <a:gd name="T90" fmla="*/ 0 w 221"/>
                <a:gd name="T91" fmla="*/ 0 h 117"/>
                <a:gd name="T92" fmla="*/ 0 w 221"/>
                <a:gd name="T93" fmla="*/ 0 h 117"/>
                <a:gd name="T94" fmla="*/ 0 w 221"/>
                <a:gd name="T95" fmla="*/ 0 h 117"/>
                <a:gd name="T96" fmla="*/ 0 w 221"/>
                <a:gd name="T97" fmla="*/ 0 h 117"/>
                <a:gd name="T98" fmla="*/ 0 w 221"/>
                <a:gd name="T99" fmla="*/ 0 h 117"/>
                <a:gd name="T100" fmla="*/ 0 w 22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1"/>
                <a:gd name="T154" fmla="*/ 0 h 117"/>
                <a:gd name="T155" fmla="*/ 221 w 22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88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5" y="23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6"/>
                  </a:lnTo>
                  <a:lnTo>
                    <a:pt x="144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1" y="9"/>
                  </a:lnTo>
                  <a:lnTo>
                    <a:pt x="152" y="10"/>
                  </a:lnTo>
                  <a:lnTo>
                    <a:pt x="153" y="10"/>
                  </a:lnTo>
                  <a:lnTo>
                    <a:pt x="155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2" y="14"/>
                  </a:lnTo>
                  <a:lnTo>
                    <a:pt x="163" y="14"/>
                  </a:lnTo>
                  <a:lnTo>
                    <a:pt x="164" y="16"/>
                  </a:lnTo>
                  <a:lnTo>
                    <a:pt x="165" y="17"/>
                  </a:lnTo>
                  <a:lnTo>
                    <a:pt x="167" y="17"/>
                  </a:lnTo>
                  <a:lnTo>
                    <a:pt x="168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3" y="21"/>
                  </a:lnTo>
                  <a:lnTo>
                    <a:pt x="174" y="21"/>
                  </a:lnTo>
                  <a:lnTo>
                    <a:pt x="175" y="23"/>
                  </a:lnTo>
                  <a:lnTo>
                    <a:pt x="176" y="24"/>
                  </a:lnTo>
                  <a:lnTo>
                    <a:pt x="178" y="24"/>
                  </a:lnTo>
                  <a:lnTo>
                    <a:pt x="179" y="25"/>
                  </a:lnTo>
                  <a:lnTo>
                    <a:pt x="179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9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5" y="32"/>
                  </a:lnTo>
                  <a:lnTo>
                    <a:pt x="186" y="33"/>
                  </a:lnTo>
                  <a:lnTo>
                    <a:pt x="188" y="33"/>
                  </a:lnTo>
                  <a:lnTo>
                    <a:pt x="189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2" y="39"/>
                  </a:lnTo>
                  <a:lnTo>
                    <a:pt x="193" y="40"/>
                  </a:lnTo>
                  <a:lnTo>
                    <a:pt x="194" y="41"/>
                  </a:lnTo>
                  <a:lnTo>
                    <a:pt x="195" y="43"/>
                  </a:lnTo>
                  <a:lnTo>
                    <a:pt x="195" y="44"/>
                  </a:lnTo>
                  <a:lnTo>
                    <a:pt x="196" y="45"/>
                  </a:lnTo>
                  <a:lnTo>
                    <a:pt x="197" y="45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5"/>
                  </a:lnTo>
                  <a:lnTo>
                    <a:pt x="204" y="57"/>
                  </a:lnTo>
                  <a:lnTo>
                    <a:pt x="205" y="58"/>
                  </a:lnTo>
                  <a:lnTo>
                    <a:pt x="205" y="59"/>
                  </a:lnTo>
                  <a:lnTo>
                    <a:pt x="206" y="60"/>
                  </a:lnTo>
                  <a:lnTo>
                    <a:pt x="207" y="61"/>
                  </a:lnTo>
                  <a:lnTo>
                    <a:pt x="207" y="62"/>
                  </a:lnTo>
                  <a:lnTo>
                    <a:pt x="208" y="64"/>
                  </a:lnTo>
                  <a:lnTo>
                    <a:pt x="208" y="65"/>
                  </a:lnTo>
                  <a:lnTo>
                    <a:pt x="210" y="66"/>
                  </a:lnTo>
                  <a:lnTo>
                    <a:pt x="210" y="67"/>
                  </a:lnTo>
                  <a:lnTo>
                    <a:pt x="211" y="68"/>
                  </a:lnTo>
                  <a:lnTo>
                    <a:pt x="211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3" y="74"/>
                  </a:lnTo>
                  <a:lnTo>
                    <a:pt x="213" y="75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5" y="82"/>
                  </a:lnTo>
                  <a:lnTo>
                    <a:pt x="216" y="84"/>
                  </a:lnTo>
                  <a:lnTo>
                    <a:pt x="216" y="85"/>
                  </a:lnTo>
                  <a:lnTo>
                    <a:pt x="216" y="86"/>
                  </a:lnTo>
                  <a:lnTo>
                    <a:pt x="217" y="88"/>
                  </a:lnTo>
                  <a:lnTo>
                    <a:pt x="217" y="89"/>
                  </a:lnTo>
                  <a:lnTo>
                    <a:pt x="217" y="91"/>
                  </a:lnTo>
                  <a:lnTo>
                    <a:pt x="218" y="92"/>
                  </a:lnTo>
                  <a:lnTo>
                    <a:pt x="218" y="93"/>
                  </a:lnTo>
                  <a:lnTo>
                    <a:pt x="218" y="94"/>
                  </a:lnTo>
                  <a:lnTo>
                    <a:pt x="218" y="96"/>
                  </a:lnTo>
                  <a:lnTo>
                    <a:pt x="220" y="98"/>
                  </a:lnTo>
                  <a:lnTo>
                    <a:pt x="220" y="99"/>
                  </a:lnTo>
                  <a:lnTo>
                    <a:pt x="220" y="100"/>
                  </a:lnTo>
                  <a:lnTo>
                    <a:pt x="220" y="102"/>
                  </a:lnTo>
                  <a:lnTo>
                    <a:pt x="220" y="103"/>
                  </a:lnTo>
                  <a:lnTo>
                    <a:pt x="220" y="105"/>
                  </a:lnTo>
                  <a:lnTo>
                    <a:pt x="221" y="106"/>
                  </a:lnTo>
                  <a:lnTo>
                    <a:pt x="221" y="107"/>
                  </a:lnTo>
                  <a:lnTo>
                    <a:pt x="221" y="109"/>
                  </a:lnTo>
                  <a:lnTo>
                    <a:pt x="221" y="110"/>
                  </a:lnTo>
                  <a:lnTo>
                    <a:pt x="221" y="112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6"/>
                  </a:lnTo>
                  <a:lnTo>
                    <a:pt x="221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0" name="Freeform 207">
              <a:extLst>
                <a:ext uri="{FF2B5EF4-FFF2-40B4-BE49-F238E27FC236}">
                  <a16:creationId xmlns:a16="http://schemas.microsoft.com/office/drawing/2014/main" id="{6AF36456-1136-4F24-9F03-557BA191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162"/>
              <a:ext cx="45" cy="20"/>
            </a:xfrm>
            <a:custGeom>
              <a:avLst/>
              <a:gdLst>
                <a:gd name="T0" fmla="*/ 0 w 221"/>
                <a:gd name="T1" fmla="*/ 0 h 117"/>
                <a:gd name="T2" fmla="*/ 0 w 221"/>
                <a:gd name="T3" fmla="*/ 0 h 117"/>
                <a:gd name="T4" fmla="*/ 0 w 221"/>
                <a:gd name="T5" fmla="*/ 0 h 117"/>
                <a:gd name="T6" fmla="*/ 0 w 221"/>
                <a:gd name="T7" fmla="*/ 0 h 117"/>
                <a:gd name="T8" fmla="*/ 0 w 221"/>
                <a:gd name="T9" fmla="*/ 0 h 117"/>
                <a:gd name="T10" fmla="*/ 0 w 221"/>
                <a:gd name="T11" fmla="*/ 0 h 117"/>
                <a:gd name="T12" fmla="*/ 0 w 221"/>
                <a:gd name="T13" fmla="*/ 0 h 117"/>
                <a:gd name="T14" fmla="*/ 0 w 221"/>
                <a:gd name="T15" fmla="*/ 0 h 117"/>
                <a:gd name="T16" fmla="*/ 0 w 221"/>
                <a:gd name="T17" fmla="*/ 0 h 117"/>
                <a:gd name="T18" fmla="*/ 0 w 221"/>
                <a:gd name="T19" fmla="*/ 0 h 117"/>
                <a:gd name="T20" fmla="*/ 0 w 221"/>
                <a:gd name="T21" fmla="*/ 0 h 117"/>
                <a:gd name="T22" fmla="*/ 0 w 221"/>
                <a:gd name="T23" fmla="*/ 0 h 117"/>
                <a:gd name="T24" fmla="*/ 0 w 221"/>
                <a:gd name="T25" fmla="*/ 0 h 117"/>
                <a:gd name="T26" fmla="*/ 0 w 221"/>
                <a:gd name="T27" fmla="*/ 0 h 117"/>
                <a:gd name="T28" fmla="*/ 0 w 221"/>
                <a:gd name="T29" fmla="*/ 0 h 117"/>
                <a:gd name="T30" fmla="*/ 0 w 221"/>
                <a:gd name="T31" fmla="*/ 0 h 117"/>
                <a:gd name="T32" fmla="*/ 0 w 221"/>
                <a:gd name="T33" fmla="*/ 0 h 117"/>
                <a:gd name="T34" fmla="*/ 0 w 221"/>
                <a:gd name="T35" fmla="*/ 0 h 117"/>
                <a:gd name="T36" fmla="*/ 0 w 221"/>
                <a:gd name="T37" fmla="*/ 0 h 117"/>
                <a:gd name="T38" fmla="*/ 0 w 221"/>
                <a:gd name="T39" fmla="*/ 0 h 117"/>
                <a:gd name="T40" fmla="*/ 0 w 221"/>
                <a:gd name="T41" fmla="*/ 0 h 117"/>
                <a:gd name="T42" fmla="*/ 0 w 221"/>
                <a:gd name="T43" fmla="*/ 0 h 117"/>
                <a:gd name="T44" fmla="*/ 0 w 221"/>
                <a:gd name="T45" fmla="*/ 0 h 117"/>
                <a:gd name="T46" fmla="*/ 0 w 221"/>
                <a:gd name="T47" fmla="*/ 0 h 117"/>
                <a:gd name="T48" fmla="*/ 0 w 221"/>
                <a:gd name="T49" fmla="*/ 0 h 117"/>
                <a:gd name="T50" fmla="*/ 0 w 221"/>
                <a:gd name="T51" fmla="*/ 0 h 117"/>
                <a:gd name="T52" fmla="*/ 0 w 221"/>
                <a:gd name="T53" fmla="*/ 0 h 117"/>
                <a:gd name="T54" fmla="*/ 0 w 221"/>
                <a:gd name="T55" fmla="*/ 0 h 117"/>
                <a:gd name="T56" fmla="*/ 0 w 221"/>
                <a:gd name="T57" fmla="*/ 0 h 117"/>
                <a:gd name="T58" fmla="*/ 0 w 221"/>
                <a:gd name="T59" fmla="*/ 0 h 117"/>
                <a:gd name="T60" fmla="*/ 0 w 221"/>
                <a:gd name="T61" fmla="*/ 0 h 117"/>
                <a:gd name="T62" fmla="*/ 0 w 221"/>
                <a:gd name="T63" fmla="*/ 0 h 117"/>
                <a:gd name="T64" fmla="*/ 0 w 221"/>
                <a:gd name="T65" fmla="*/ 0 h 117"/>
                <a:gd name="T66" fmla="*/ 0 w 221"/>
                <a:gd name="T67" fmla="*/ 0 h 117"/>
                <a:gd name="T68" fmla="*/ 0 w 221"/>
                <a:gd name="T69" fmla="*/ 0 h 117"/>
                <a:gd name="T70" fmla="*/ 0 w 221"/>
                <a:gd name="T71" fmla="*/ 0 h 117"/>
                <a:gd name="T72" fmla="*/ 0 w 221"/>
                <a:gd name="T73" fmla="*/ 0 h 117"/>
                <a:gd name="T74" fmla="*/ 0 w 221"/>
                <a:gd name="T75" fmla="*/ 0 h 117"/>
                <a:gd name="T76" fmla="*/ 0 w 221"/>
                <a:gd name="T77" fmla="*/ 0 h 117"/>
                <a:gd name="T78" fmla="*/ 0 w 221"/>
                <a:gd name="T79" fmla="*/ 0 h 117"/>
                <a:gd name="T80" fmla="*/ 0 w 221"/>
                <a:gd name="T81" fmla="*/ 0 h 117"/>
                <a:gd name="T82" fmla="*/ 0 w 221"/>
                <a:gd name="T83" fmla="*/ 0 h 117"/>
                <a:gd name="T84" fmla="*/ 0 w 221"/>
                <a:gd name="T85" fmla="*/ 0 h 117"/>
                <a:gd name="T86" fmla="*/ 0 w 221"/>
                <a:gd name="T87" fmla="*/ 0 h 117"/>
                <a:gd name="T88" fmla="*/ 0 w 221"/>
                <a:gd name="T89" fmla="*/ 0 h 117"/>
                <a:gd name="T90" fmla="*/ 0 w 221"/>
                <a:gd name="T91" fmla="*/ 0 h 117"/>
                <a:gd name="T92" fmla="*/ 0 w 221"/>
                <a:gd name="T93" fmla="*/ 0 h 117"/>
                <a:gd name="T94" fmla="*/ 0 w 221"/>
                <a:gd name="T95" fmla="*/ 0 h 117"/>
                <a:gd name="T96" fmla="*/ 0 w 221"/>
                <a:gd name="T97" fmla="*/ 0 h 117"/>
                <a:gd name="T98" fmla="*/ 0 w 221"/>
                <a:gd name="T99" fmla="*/ 0 h 117"/>
                <a:gd name="T100" fmla="*/ 0 w 221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1"/>
                <a:gd name="T154" fmla="*/ 0 h 117"/>
                <a:gd name="T155" fmla="*/ 221 w 221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1" h="117">
                  <a:moveTo>
                    <a:pt x="0" y="117"/>
                  </a:moveTo>
                  <a:lnTo>
                    <a:pt x="0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3" y="96"/>
                  </a:lnTo>
                  <a:lnTo>
                    <a:pt x="3" y="94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4" y="91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7" y="41"/>
                  </a:lnTo>
                  <a:lnTo>
                    <a:pt x="28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6" y="32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6" y="23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30" y="2"/>
                  </a:lnTo>
                  <a:lnTo>
                    <a:pt x="131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5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1" y="9"/>
                  </a:lnTo>
                  <a:lnTo>
                    <a:pt x="152" y="9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1" y="13"/>
                  </a:lnTo>
                  <a:lnTo>
                    <a:pt x="162" y="13"/>
                  </a:lnTo>
                  <a:lnTo>
                    <a:pt x="163" y="14"/>
                  </a:lnTo>
                  <a:lnTo>
                    <a:pt x="164" y="14"/>
                  </a:lnTo>
                  <a:lnTo>
                    <a:pt x="165" y="16"/>
                  </a:lnTo>
                  <a:lnTo>
                    <a:pt x="166" y="17"/>
                  </a:lnTo>
                  <a:lnTo>
                    <a:pt x="167" y="17"/>
                  </a:lnTo>
                  <a:lnTo>
                    <a:pt x="168" y="18"/>
                  </a:lnTo>
                  <a:lnTo>
                    <a:pt x="169" y="19"/>
                  </a:lnTo>
                  <a:lnTo>
                    <a:pt x="172" y="19"/>
                  </a:lnTo>
                  <a:lnTo>
                    <a:pt x="173" y="20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6" y="23"/>
                  </a:lnTo>
                  <a:lnTo>
                    <a:pt x="177" y="24"/>
                  </a:lnTo>
                  <a:lnTo>
                    <a:pt x="178" y="24"/>
                  </a:lnTo>
                  <a:lnTo>
                    <a:pt x="179" y="25"/>
                  </a:lnTo>
                  <a:lnTo>
                    <a:pt x="179" y="26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3" y="29"/>
                  </a:lnTo>
                  <a:lnTo>
                    <a:pt x="184" y="30"/>
                  </a:lnTo>
                  <a:lnTo>
                    <a:pt x="185" y="31"/>
                  </a:lnTo>
                  <a:lnTo>
                    <a:pt x="186" y="32"/>
                  </a:lnTo>
                  <a:lnTo>
                    <a:pt x="187" y="33"/>
                  </a:lnTo>
                  <a:lnTo>
                    <a:pt x="188" y="33"/>
                  </a:lnTo>
                  <a:lnTo>
                    <a:pt x="189" y="34"/>
                  </a:lnTo>
                  <a:lnTo>
                    <a:pt x="190" y="36"/>
                  </a:lnTo>
                  <a:lnTo>
                    <a:pt x="190" y="37"/>
                  </a:lnTo>
                  <a:lnTo>
                    <a:pt x="191" y="38"/>
                  </a:lnTo>
                  <a:lnTo>
                    <a:pt x="193" y="39"/>
                  </a:lnTo>
                  <a:lnTo>
                    <a:pt x="194" y="40"/>
                  </a:lnTo>
                  <a:lnTo>
                    <a:pt x="195" y="41"/>
                  </a:lnTo>
                  <a:lnTo>
                    <a:pt x="196" y="43"/>
                  </a:lnTo>
                  <a:lnTo>
                    <a:pt x="196" y="44"/>
                  </a:lnTo>
                  <a:lnTo>
                    <a:pt x="197" y="45"/>
                  </a:lnTo>
                  <a:lnTo>
                    <a:pt x="198" y="45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50"/>
                  </a:lnTo>
                  <a:lnTo>
                    <a:pt x="201" y="51"/>
                  </a:lnTo>
                  <a:lnTo>
                    <a:pt x="202" y="52"/>
                  </a:lnTo>
                  <a:lnTo>
                    <a:pt x="204" y="53"/>
                  </a:lnTo>
                  <a:lnTo>
                    <a:pt x="204" y="55"/>
                  </a:lnTo>
                  <a:lnTo>
                    <a:pt x="205" y="57"/>
                  </a:lnTo>
                  <a:lnTo>
                    <a:pt x="206" y="58"/>
                  </a:lnTo>
                  <a:lnTo>
                    <a:pt x="206" y="59"/>
                  </a:lnTo>
                  <a:lnTo>
                    <a:pt x="207" y="60"/>
                  </a:lnTo>
                  <a:lnTo>
                    <a:pt x="208" y="61"/>
                  </a:lnTo>
                  <a:lnTo>
                    <a:pt x="208" y="62"/>
                  </a:lnTo>
                  <a:lnTo>
                    <a:pt x="209" y="64"/>
                  </a:lnTo>
                  <a:lnTo>
                    <a:pt x="209" y="65"/>
                  </a:lnTo>
                  <a:lnTo>
                    <a:pt x="210" y="66"/>
                  </a:lnTo>
                  <a:lnTo>
                    <a:pt x="210" y="67"/>
                  </a:lnTo>
                  <a:lnTo>
                    <a:pt x="211" y="68"/>
                  </a:lnTo>
                  <a:lnTo>
                    <a:pt x="211" y="69"/>
                  </a:lnTo>
                  <a:lnTo>
                    <a:pt x="212" y="72"/>
                  </a:lnTo>
                  <a:lnTo>
                    <a:pt x="212" y="73"/>
                  </a:lnTo>
                  <a:lnTo>
                    <a:pt x="214" y="74"/>
                  </a:lnTo>
                  <a:lnTo>
                    <a:pt x="214" y="75"/>
                  </a:lnTo>
                  <a:lnTo>
                    <a:pt x="215" y="76"/>
                  </a:lnTo>
                  <a:lnTo>
                    <a:pt x="215" y="78"/>
                  </a:lnTo>
                  <a:lnTo>
                    <a:pt x="216" y="79"/>
                  </a:lnTo>
                  <a:lnTo>
                    <a:pt x="216" y="81"/>
                  </a:lnTo>
                  <a:lnTo>
                    <a:pt x="216" y="82"/>
                  </a:lnTo>
                  <a:lnTo>
                    <a:pt x="217" y="84"/>
                  </a:lnTo>
                  <a:lnTo>
                    <a:pt x="217" y="85"/>
                  </a:lnTo>
                  <a:lnTo>
                    <a:pt x="217" y="86"/>
                  </a:lnTo>
                  <a:lnTo>
                    <a:pt x="218" y="88"/>
                  </a:lnTo>
                  <a:lnTo>
                    <a:pt x="218" y="89"/>
                  </a:lnTo>
                  <a:lnTo>
                    <a:pt x="218" y="91"/>
                  </a:lnTo>
                  <a:lnTo>
                    <a:pt x="219" y="92"/>
                  </a:lnTo>
                  <a:lnTo>
                    <a:pt x="219" y="93"/>
                  </a:lnTo>
                  <a:lnTo>
                    <a:pt x="219" y="94"/>
                  </a:lnTo>
                  <a:lnTo>
                    <a:pt x="219" y="96"/>
                  </a:lnTo>
                  <a:lnTo>
                    <a:pt x="220" y="98"/>
                  </a:lnTo>
                  <a:lnTo>
                    <a:pt x="220" y="99"/>
                  </a:lnTo>
                  <a:lnTo>
                    <a:pt x="220" y="100"/>
                  </a:lnTo>
                  <a:lnTo>
                    <a:pt x="220" y="102"/>
                  </a:lnTo>
                  <a:lnTo>
                    <a:pt x="220" y="103"/>
                  </a:lnTo>
                  <a:lnTo>
                    <a:pt x="220" y="105"/>
                  </a:lnTo>
                  <a:lnTo>
                    <a:pt x="221" y="106"/>
                  </a:lnTo>
                  <a:lnTo>
                    <a:pt x="221" y="107"/>
                  </a:lnTo>
                  <a:lnTo>
                    <a:pt x="221" y="109"/>
                  </a:lnTo>
                  <a:lnTo>
                    <a:pt x="221" y="110"/>
                  </a:lnTo>
                  <a:lnTo>
                    <a:pt x="221" y="112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6"/>
                  </a:lnTo>
                  <a:lnTo>
                    <a:pt x="221" y="11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1" name="Line 208">
              <a:extLst>
                <a:ext uri="{FF2B5EF4-FFF2-40B4-BE49-F238E27FC236}">
                  <a16:creationId xmlns:a16="http://schemas.microsoft.com/office/drawing/2014/main" id="{84A34FEE-4C12-454B-8ED5-84FDF69CB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" y="1182"/>
              <a:ext cx="39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2" name="Line 209">
              <a:extLst>
                <a:ext uri="{FF2B5EF4-FFF2-40B4-BE49-F238E27FC236}">
                  <a16:creationId xmlns:a16="http://schemas.microsoft.com/office/drawing/2014/main" id="{EC12ED08-D161-4148-AC1C-BFAC5D6A3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0" y="1182"/>
              <a:ext cx="0" cy="17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3" name="Line 210">
              <a:extLst>
                <a:ext uri="{FF2B5EF4-FFF2-40B4-BE49-F238E27FC236}">
                  <a16:creationId xmlns:a16="http://schemas.microsoft.com/office/drawing/2014/main" id="{B990E88D-B191-45A8-9417-3276F0478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4" y="1357"/>
              <a:ext cx="101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4" name="Line 211">
              <a:extLst>
                <a:ext uri="{FF2B5EF4-FFF2-40B4-BE49-F238E27FC236}">
                  <a16:creationId xmlns:a16="http://schemas.microsoft.com/office/drawing/2014/main" id="{F325550E-A17B-44F9-93CA-54C1037B9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3" y="909"/>
              <a:ext cx="309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5" name="Line 212">
              <a:extLst>
                <a:ext uri="{FF2B5EF4-FFF2-40B4-BE49-F238E27FC236}">
                  <a16:creationId xmlns:a16="http://schemas.microsoft.com/office/drawing/2014/main" id="{CCB1B5F0-DC07-45CC-9D6E-933BD145B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" y="909"/>
              <a:ext cx="0" cy="4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6" name="Line 213">
              <a:extLst>
                <a:ext uri="{FF2B5EF4-FFF2-40B4-BE49-F238E27FC236}">
                  <a16:creationId xmlns:a16="http://schemas.microsoft.com/office/drawing/2014/main" id="{FC24DC39-73BF-42E9-910E-AAE9D82ED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3" y="909"/>
              <a:ext cx="0" cy="4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7" name="Oval 214">
              <a:extLst>
                <a:ext uri="{FF2B5EF4-FFF2-40B4-BE49-F238E27FC236}">
                  <a16:creationId xmlns:a16="http://schemas.microsoft.com/office/drawing/2014/main" id="{7F5C6D24-760F-4A19-8556-03D3EB28A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" y="1133"/>
              <a:ext cx="66" cy="5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8" name="Oval 215">
              <a:extLst>
                <a:ext uri="{FF2B5EF4-FFF2-40B4-BE49-F238E27FC236}">
                  <a16:creationId xmlns:a16="http://schemas.microsoft.com/office/drawing/2014/main" id="{9233D301-52DD-429A-9081-8D4C3B055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1065"/>
              <a:ext cx="88" cy="7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09" name="Rectangle 217">
              <a:extLst>
                <a:ext uri="{FF2B5EF4-FFF2-40B4-BE49-F238E27FC236}">
                  <a16:creationId xmlns:a16="http://schemas.microsoft.com/office/drawing/2014/main" id="{80CF8ABA-35D6-4B30-8CCC-F0A4B43C9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1104"/>
              <a:ext cx="354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0" name="Rectangle 218">
              <a:extLst>
                <a:ext uri="{FF2B5EF4-FFF2-40B4-BE49-F238E27FC236}">
                  <a16:creationId xmlns:a16="http://schemas.microsoft.com/office/drawing/2014/main" id="{26A91BBF-B241-42CE-9974-2A422896C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104"/>
              <a:ext cx="353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1" name="Rectangle 219">
              <a:extLst>
                <a:ext uri="{FF2B5EF4-FFF2-40B4-BE49-F238E27FC236}">
                  <a16:creationId xmlns:a16="http://schemas.microsoft.com/office/drawing/2014/main" id="{4EDF3AEC-9D90-4EC1-9F66-5036E9E27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1104"/>
              <a:ext cx="99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2" name="Rectangle 220">
              <a:extLst>
                <a:ext uri="{FF2B5EF4-FFF2-40B4-BE49-F238E27FC236}">
                  <a16:creationId xmlns:a16="http://schemas.microsoft.com/office/drawing/2014/main" id="{161756D9-F28E-4263-8A49-B4C9A5EA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" y="1104"/>
              <a:ext cx="88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3" name="Rectangle 221">
              <a:extLst>
                <a:ext uri="{FF2B5EF4-FFF2-40B4-BE49-F238E27FC236}">
                  <a16:creationId xmlns:a16="http://schemas.microsoft.com/office/drawing/2014/main" id="{593F830A-4EF0-4786-A354-345246E9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1104"/>
              <a:ext cx="45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4" name="Rectangle 222">
              <a:extLst>
                <a:ext uri="{FF2B5EF4-FFF2-40B4-BE49-F238E27FC236}">
                  <a16:creationId xmlns:a16="http://schemas.microsoft.com/office/drawing/2014/main" id="{309923E5-85E1-4AFF-A415-2FA3FB346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1104"/>
              <a:ext cx="287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5" name="Rectangle 223">
              <a:extLst>
                <a:ext uri="{FF2B5EF4-FFF2-40B4-BE49-F238E27FC236}">
                  <a16:creationId xmlns:a16="http://schemas.microsoft.com/office/drawing/2014/main" id="{DF14CBD6-9FD5-4EFD-8191-F1DAFD79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104"/>
              <a:ext cx="77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6" name="Rectangle 224">
              <a:extLst>
                <a:ext uri="{FF2B5EF4-FFF2-40B4-BE49-F238E27FC236}">
                  <a16:creationId xmlns:a16="http://schemas.microsoft.com/office/drawing/2014/main" id="{5F47B09C-D4DA-4DF5-8E5E-7D01FE553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1104"/>
              <a:ext cx="155" cy="5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7" name="Line 225">
              <a:extLst>
                <a:ext uri="{FF2B5EF4-FFF2-40B4-BE49-F238E27FC236}">
                  <a16:creationId xmlns:a16="http://schemas.microsoft.com/office/drawing/2014/main" id="{5D5C869F-26E0-454A-B355-21565E7BB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1162"/>
              <a:ext cx="1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8" name="Line 226">
              <a:extLst>
                <a:ext uri="{FF2B5EF4-FFF2-40B4-BE49-F238E27FC236}">
                  <a16:creationId xmlns:a16="http://schemas.microsoft.com/office/drawing/2014/main" id="{0AF86A33-F7A9-4EAB-A828-7C7139F89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1143"/>
              <a:ext cx="1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19" name="Oval 227">
              <a:extLst>
                <a:ext uri="{FF2B5EF4-FFF2-40B4-BE49-F238E27FC236}">
                  <a16:creationId xmlns:a16="http://schemas.microsoft.com/office/drawing/2014/main" id="{286C696F-C81B-472C-BA15-72F5892E4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1006"/>
              <a:ext cx="44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0" name="Line 228">
              <a:extLst>
                <a:ext uri="{FF2B5EF4-FFF2-40B4-BE49-F238E27FC236}">
                  <a16:creationId xmlns:a16="http://schemas.microsoft.com/office/drawing/2014/main" id="{C79A5541-A545-4F38-B69A-E3E6BB7B4B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49" y="1045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1" name="Line 229">
              <a:extLst>
                <a:ext uri="{FF2B5EF4-FFF2-40B4-BE49-F238E27FC236}">
                  <a16:creationId xmlns:a16="http://schemas.microsoft.com/office/drawing/2014/main" id="{6ACCA321-E589-4C3B-92A1-76C4E38CA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045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2" name="Line 230">
              <a:extLst>
                <a:ext uri="{FF2B5EF4-FFF2-40B4-BE49-F238E27FC236}">
                  <a16:creationId xmlns:a16="http://schemas.microsoft.com/office/drawing/2014/main" id="{63768E1E-E603-44F9-BF36-5F80F38A6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045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3" name="Oval 231">
              <a:extLst>
                <a:ext uri="{FF2B5EF4-FFF2-40B4-BE49-F238E27FC236}">
                  <a16:creationId xmlns:a16="http://schemas.microsoft.com/office/drawing/2014/main" id="{6C902A6F-BE52-4F86-B531-87DC2E7D6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006"/>
              <a:ext cx="45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4" name="Line 232">
              <a:extLst>
                <a:ext uri="{FF2B5EF4-FFF2-40B4-BE49-F238E27FC236}">
                  <a16:creationId xmlns:a16="http://schemas.microsoft.com/office/drawing/2014/main" id="{72BAA25B-BC3B-4A27-AB23-A2ED7EE9ED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5" y="1045"/>
              <a:ext cx="45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5" name="Line 233">
              <a:extLst>
                <a:ext uri="{FF2B5EF4-FFF2-40B4-BE49-F238E27FC236}">
                  <a16:creationId xmlns:a16="http://schemas.microsoft.com/office/drawing/2014/main" id="{CC953ACF-3881-4A26-92BE-ADE174FC4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0" y="1045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6" name="Line 234">
              <a:extLst>
                <a:ext uri="{FF2B5EF4-FFF2-40B4-BE49-F238E27FC236}">
                  <a16:creationId xmlns:a16="http://schemas.microsoft.com/office/drawing/2014/main" id="{94B2D162-7EC9-452A-A250-122143719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0" y="1045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7" name="Oval 235">
              <a:extLst>
                <a:ext uri="{FF2B5EF4-FFF2-40B4-BE49-F238E27FC236}">
                  <a16:creationId xmlns:a16="http://schemas.microsoft.com/office/drawing/2014/main" id="{1E210294-F57D-49F2-9105-3AF4C1782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1006"/>
              <a:ext cx="44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8" name="Line 236">
              <a:extLst>
                <a:ext uri="{FF2B5EF4-FFF2-40B4-BE49-F238E27FC236}">
                  <a16:creationId xmlns:a16="http://schemas.microsoft.com/office/drawing/2014/main" id="{693B6D99-794D-486C-8C4C-F52E6B3491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7" y="1045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9" name="Line 237">
              <a:extLst>
                <a:ext uri="{FF2B5EF4-FFF2-40B4-BE49-F238E27FC236}">
                  <a16:creationId xmlns:a16="http://schemas.microsoft.com/office/drawing/2014/main" id="{494E3067-02AF-498F-9A0A-84BCB67EA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1045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0" name="Line 238">
              <a:extLst>
                <a:ext uri="{FF2B5EF4-FFF2-40B4-BE49-F238E27FC236}">
                  <a16:creationId xmlns:a16="http://schemas.microsoft.com/office/drawing/2014/main" id="{32AC870A-A951-4516-BBE8-12CA0B924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1045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1" name="Rectangle 248">
              <a:extLst>
                <a:ext uri="{FF2B5EF4-FFF2-40B4-BE49-F238E27FC236}">
                  <a16:creationId xmlns:a16="http://schemas.microsoft.com/office/drawing/2014/main" id="{49EA3B63-2EC3-4DF5-A7F7-390A102AF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480"/>
              <a:ext cx="703" cy="19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Dodávka skleněných vláken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2" name="Rectangle 258">
              <a:extLst>
                <a:ext uri="{FF2B5EF4-FFF2-40B4-BE49-F238E27FC236}">
                  <a16:creationId xmlns:a16="http://schemas.microsoft.com/office/drawing/2014/main" id="{425FA191-E651-4C14-A56A-9F372990A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1480"/>
              <a:ext cx="771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Impregnace, postřik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3" name="Rectangle 263">
              <a:extLst>
                <a:ext uri="{FF2B5EF4-FFF2-40B4-BE49-F238E27FC236}">
                  <a16:creationId xmlns:a16="http://schemas.microsoft.com/office/drawing/2014/main" id="{CE586552-77AC-44BE-B58D-3CBBAC418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1480"/>
              <a:ext cx="544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Lití do formy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4" name="Oval 264">
              <a:extLst>
                <a:ext uri="{FF2B5EF4-FFF2-40B4-BE49-F238E27FC236}">
                  <a16:creationId xmlns:a16="http://schemas.microsoft.com/office/drawing/2014/main" id="{F9890F58-B9D0-44BB-978F-D42532955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1221"/>
              <a:ext cx="44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5" name="Line 265">
              <a:extLst>
                <a:ext uri="{FF2B5EF4-FFF2-40B4-BE49-F238E27FC236}">
                  <a16:creationId xmlns:a16="http://schemas.microsoft.com/office/drawing/2014/main" id="{6F4F5F2A-5DA5-4033-AF50-49552A54C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9" y="1162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6" name="Line 266">
              <a:extLst>
                <a:ext uri="{FF2B5EF4-FFF2-40B4-BE49-F238E27FC236}">
                  <a16:creationId xmlns:a16="http://schemas.microsoft.com/office/drawing/2014/main" id="{52E50C3C-0D8F-4B5A-9AE4-83D9631205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3" y="1162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7" name="Line 267">
              <a:extLst>
                <a:ext uri="{FF2B5EF4-FFF2-40B4-BE49-F238E27FC236}">
                  <a16:creationId xmlns:a16="http://schemas.microsoft.com/office/drawing/2014/main" id="{6C041C21-A45B-4FAF-9012-D8E20D0E2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3" y="1172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8" name="Oval 268">
              <a:extLst>
                <a:ext uri="{FF2B5EF4-FFF2-40B4-BE49-F238E27FC236}">
                  <a16:creationId xmlns:a16="http://schemas.microsoft.com/office/drawing/2014/main" id="{426DF9B9-A446-4A3E-97A1-D9A8E4D53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221"/>
              <a:ext cx="45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39" name="Line 269">
              <a:extLst>
                <a:ext uri="{FF2B5EF4-FFF2-40B4-BE49-F238E27FC236}">
                  <a16:creationId xmlns:a16="http://schemas.microsoft.com/office/drawing/2014/main" id="{12B3CBE1-0B07-41E2-AC7D-013BFD6CED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5" y="1162"/>
              <a:ext cx="45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0" name="Line 270">
              <a:extLst>
                <a:ext uri="{FF2B5EF4-FFF2-40B4-BE49-F238E27FC236}">
                  <a16:creationId xmlns:a16="http://schemas.microsoft.com/office/drawing/2014/main" id="{C0634464-FB69-4877-BCB2-8C41E0005E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0" y="1162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1" name="Line 271">
              <a:extLst>
                <a:ext uri="{FF2B5EF4-FFF2-40B4-BE49-F238E27FC236}">
                  <a16:creationId xmlns:a16="http://schemas.microsoft.com/office/drawing/2014/main" id="{636F97B4-673B-47FE-ADCA-8EB5BCD3A3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0" y="1172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2" name="Oval 272">
              <a:extLst>
                <a:ext uri="{FF2B5EF4-FFF2-40B4-BE49-F238E27FC236}">
                  <a16:creationId xmlns:a16="http://schemas.microsoft.com/office/drawing/2014/main" id="{8767525F-6492-4C51-86F0-8D4083A9E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1221"/>
              <a:ext cx="44" cy="39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3" name="Line 273">
              <a:extLst>
                <a:ext uri="{FF2B5EF4-FFF2-40B4-BE49-F238E27FC236}">
                  <a16:creationId xmlns:a16="http://schemas.microsoft.com/office/drawing/2014/main" id="{EB0640C1-12A5-495B-B511-E6ACBC10B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7" y="1162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4" name="Line 274">
              <a:extLst>
                <a:ext uri="{FF2B5EF4-FFF2-40B4-BE49-F238E27FC236}">
                  <a16:creationId xmlns:a16="http://schemas.microsoft.com/office/drawing/2014/main" id="{290C438A-7CE5-4B2B-AB7E-A9C14E8D1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1" y="1162"/>
              <a:ext cx="44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5" name="Line 275">
              <a:extLst>
                <a:ext uri="{FF2B5EF4-FFF2-40B4-BE49-F238E27FC236}">
                  <a16:creationId xmlns:a16="http://schemas.microsoft.com/office/drawing/2014/main" id="{D15A0C8B-F7A5-4E40-BCF9-C32A4B274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1" y="1172"/>
              <a:ext cx="0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6" name="Rectangle 280">
              <a:extLst>
                <a:ext uri="{FF2B5EF4-FFF2-40B4-BE49-F238E27FC236}">
                  <a16:creationId xmlns:a16="http://schemas.microsoft.com/office/drawing/2014/main" id="{AACCA346-B3AB-4799-AF32-D2F8B394D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" y="1480"/>
              <a:ext cx="420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Chlazení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7" name="Rectangle 285">
              <a:extLst>
                <a:ext uri="{FF2B5EF4-FFF2-40B4-BE49-F238E27FC236}">
                  <a16:creationId xmlns:a16="http://schemas.microsoft.com/office/drawing/2014/main" id="{EA769F32-61D8-4F99-9920-70D9AA2BE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1480"/>
              <a:ext cx="442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Tažení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8" name="Rectangle 292">
              <a:extLst>
                <a:ext uri="{FF2B5EF4-FFF2-40B4-BE49-F238E27FC236}">
                  <a16:creationId xmlns:a16="http://schemas.microsoft.com/office/drawing/2014/main" id="{CEEDA8AC-9095-4959-8FD3-366ED2D50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480"/>
              <a:ext cx="415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Řezání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49" name="Rectangle 300">
              <a:extLst>
                <a:ext uri="{FF2B5EF4-FFF2-40B4-BE49-F238E27FC236}">
                  <a16:creationId xmlns:a16="http://schemas.microsoft.com/office/drawing/2014/main" id="{EF8DECE2-F2F1-4A2D-AC5E-EE5C179C4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480"/>
              <a:ext cx="933" cy="1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ja-JP" sz="14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rPr>
                <a:t>Finální úprava a zkoušky</a:t>
              </a:r>
              <a:endParaRPr lang="en-US" altLang="ja-JP" sz="14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0" name="Rectangle 301">
              <a:extLst>
                <a:ext uri="{FF2B5EF4-FFF2-40B4-BE49-F238E27FC236}">
                  <a16:creationId xmlns:a16="http://schemas.microsoft.com/office/drawing/2014/main" id="{096EEE52-3B02-42A2-9198-A4865EA98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1104"/>
              <a:ext cx="354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1" name="Rectangle 302">
              <a:extLst>
                <a:ext uri="{FF2B5EF4-FFF2-40B4-BE49-F238E27FC236}">
                  <a16:creationId xmlns:a16="http://schemas.microsoft.com/office/drawing/2014/main" id="{D5B3834F-1DD0-4420-BED8-E2F3F783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1104"/>
              <a:ext cx="354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2" name="Rectangle 303">
              <a:extLst>
                <a:ext uri="{FF2B5EF4-FFF2-40B4-BE49-F238E27FC236}">
                  <a16:creationId xmlns:a16="http://schemas.microsoft.com/office/drawing/2014/main" id="{1D08E93D-BA10-4465-BFF5-638B0A42B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104"/>
              <a:ext cx="353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3" name="Rectangle 304">
              <a:extLst>
                <a:ext uri="{FF2B5EF4-FFF2-40B4-BE49-F238E27FC236}">
                  <a16:creationId xmlns:a16="http://schemas.microsoft.com/office/drawing/2014/main" id="{A2BD729A-82C2-481C-8695-5B1F60663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104"/>
              <a:ext cx="353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4" name="Rectangle 305">
              <a:extLst>
                <a:ext uri="{FF2B5EF4-FFF2-40B4-BE49-F238E27FC236}">
                  <a16:creationId xmlns:a16="http://schemas.microsoft.com/office/drawing/2014/main" id="{8F7D7AD5-2488-4A36-A373-3EB277D30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1104"/>
              <a:ext cx="45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5" name="Rectangle 306">
              <a:extLst>
                <a:ext uri="{FF2B5EF4-FFF2-40B4-BE49-F238E27FC236}">
                  <a16:creationId xmlns:a16="http://schemas.microsoft.com/office/drawing/2014/main" id="{719D02E2-8470-461B-B809-2CD5D8F69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1104"/>
              <a:ext cx="45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6" name="Rectangle 307">
              <a:extLst>
                <a:ext uri="{FF2B5EF4-FFF2-40B4-BE49-F238E27FC236}">
                  <a16:creationId xmlns:a16="http://schemas.microsoft.com/office/drawing/2014/main" id="{8E50B55A-4BD4-49FE-AAF6-ABC8349DB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" y="1104"/>
              <a:ext cx="88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7" name="Rectangle 308">
              <a:extLst>
                <a:ext uri="{FF2B5EF4-FFF2-40B4-BE49-F238E27FC236}">
                  <a16:creationId xmlns:a16="http://schemas.microsoft.com/office/drawing/2014/main" id="{47B04994-3B28-4318-940F-3C520B89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" y="1104"/>
              <a:ext cx="88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8" name="Rectangle 309">
              <a:extLst>
                <a:ext uri="{FF2B5EF4-FFF2-40B4-BE49-F238E27FC236}">
                  <a16:creationId xmlns:a16="http://schemas.microsoft.com/office/drawing/2014/main" id="{0A51804B-96B0-4FFC-A579-220FFBB00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1104"/>
              <a:ext cx="99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59" name="Rectangle 310">
              <a:extLst>
                <a:ext uri="{FF2B5EF4-FFF2-40B4-BE49-F238E27FC236}">
                  <a16:creationId xmlns:a16="http://schemas.microsoft.com/office/drawing/2014/main" id="{DCED51F9-64D3-4774-8D75-CA410DC99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1104"/>
              <a:ext cx="99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0" name="Rectangle 311">
              <a:extLst>
                <a:ext uri="{FF2B5EF4-FFF2-40B4-BE49-F238E27FC236}">
                  <a16:creationId xmlns:a16="http://schemas.microsoft.com/office/drawing/2014/main" id="{CE1E9DAE-D57D-4FF9-8FA0-1DF209D25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1104"/>
              <a:ext cx="287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1" name="Rectangle 312">
              <a:extLst>
                <a:ext uri="{FF2B5EF4-FFF2-40B4-BE49-F238E27FC236}">
                  <a16:creationId xmlns:a16="http://schemas.microsoft.com/office/drawing/2014/main" id="{48209A82-2C08-4D4D-95C1-58D58AD0C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1104"/>
              <a:ext cx="287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2" name="Rectangle 313">
              <a:extLst>
                <a:ext uri="{FF2B5EF4-FFF2-40B4-BE49-F238E27FC236}">
                  <a16:creationId xmlns:a16="http://schemas.microsoft.com/office/drawing/2014/main" id="{1A9D7CC3-0A01-47FE-BE02-CB4669001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1104"/>
              <a:ext cx="155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3" name="Rectangle 314">
              <a:extLst>
                <a:ext uri="{FF2B5EF4-FFF2-40B4-BE49-F238E27FC236}">
                  <a16:creationId xmlns:a16="http://schemas.microsoft.com/office/drawing/2014/main" id="{5E0086C4-6A2A-4AE2-B0EA-790A5E60C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1104"/>
              <a:ext cx="155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4" name="Rectangle 315">
              <a:extLst>
                <a:ext uri="{FF2B5EF4-FFF2-40B4-BE49-F238E27FC236}">
                  <a16:creationId xmlns:a16="http://schemas.microsoft.com/office/drawing/2014/main" id="{A2FB2C5B-AC9B-4ADC-9B0E-95BF7C5B3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104"/>
              <a:ext cx="77" cy="58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5" name="Rectangle 316">
              <a:extLst>
                <a:ext uri="{FF2B5EF4-FFF2-40B4-BE49-F238E27FC236}">
                  <a16:creationId xmlns:a16="http://schemas.microsoft.com/office/drawing/2014/main" id="{20EC41AB-CA2A-4973-8646-8B1F9A1E5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104"/>
              <a:ext cx="77" cy="5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6" name="Line 317">
              <a:extLst>
                <a:ext uri="{FF2B5EF4-FFF2-40B4-BE49-F238E27FC236}">
                  <a16:creationId xmlns:a16="http://schemas.microsoft.com/office/drawing/2014/main" id="{9B51CD01-59FB-49D5-9D28-D2C2B065E7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024"/>
              <a:ext cx="34" cy="95"/>
            </a:xfrm>
            <a:prstGeom prst="line">
              <a:avLst/>
            </a:prstGeom>
            <a:noFill/>
            <a:ln w="0">
              <a:solidFill>
                <a:srgbClr val="8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7" name="Line 318">
              <a:extLst>
                <a:ext uri="{FF2B5EF4-FFF2-40B4-BE49-F238E27FC236}">
                  <a16:creationId xmlns:a16="http://schemas.microsoft.com/office/drawing/2014/main" id="{57671B82-AF8B-41EC-8587-224E6BDE7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8" y="1018"/>
              <a:ext cx="28" cy="113"/>
            </a:xfrm>
            <a:prstGeom prst="line">
              <a:avLst/>
            </a:prstGeom>
            <a:noFill/>
            <a:ln w="0">
              <a:solidFill>
                <a:srgbClr val="8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8" name="Line 319">
              <a:extLst>
                <a:ext uri="{FF2B5EF4-FFF2-40B4-BE49-F238E27FC236}">
                  <a16:creationId xmlns:a16="http://schemas.microsoft.com/office/drawing/2014/main" id="{530BA165-4C58-4AEA-A009-FD1063BBB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0" y="1021"/>
              <a:ext cx="24" cy="104"/>
            </a:xfrm>
            <a:prstGeom prst="line">
              <a:avLst/>
            </a:prstGeom>
            <a:noFill/>
            <a:ln w="0">
              <a:solidFill>
                <a:srgbClr val="8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69" name="Line 320">
              <a:extLst>
                <a:ext uri="{FF2B5EF4-FFF2-40B4-BE49-F238E27FC236}">
                  <a16:creationId xmlns:a16="http://schemas.microsoft.com/office/drawing/2014/main" id="{E7D82B89-512A-4273-8B2F-24E630B75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8" y="1018"/>
              <a:ext cx="10" cy="110"/>
            </a:xfrm>
            <a:prstGeom prst="line">
              <a:avLst/>
            </a:prstGeom>
            <a:noFill/>
            <a:ln w="0">
              <a:solidFill>
                <a:srgbClr val="8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0" name="Rectangle 321">
              <a:extLst>
                <a:ext uri="{FF2B5EF4-FFF2-40B4-BE49-F238E27FC236}">
                  <a16:creationId xmlns:a16="http://schemas.microsoft.com/office/drawing/2014/main" id="{A82C8576-8CB1-478C-8CC2-A31A4A21B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" y="1142"/>
              <a:ext cx="397" cy="19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1" name="Rectangle 322">
              <a:extLst>
                <a:ext uri="{FF2B5EF4-FFF2-40B4-BE49-F238E27FC236}">
                  <a16:creationId xmlns:a16="http://schemas.microsoft.com/office/drawing/2014/main" id="{68BBE71E-4547-4300-AA60-D507D3F71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" y="1142"/>
              <a:ext cx="397" cy="19"/>
            </a:xfrm>
            <a:prstGeom prst="rect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2" name="Rectangle 323">
              <a:extLst>
                <a:ext uri="{FF2B5EF4-FFF2-40B4-BE49-F238E27FC236}">
                  <a16:creationId xmlns:a16="http://schemas.microsoft.com/office/drawing/2014/main" id="{589BC1BE-8128-4AC0-936C-85935DF07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1103"/>
              <a:ext cx="154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3" name="Rectangle 324" descr="ざらざら">
              <a:extLst>
                <a:ext uri="{FF2B5EF4-FFF2-40B4-BE49-F238E27FC236}">
                  <a16:creationId xmlns:a16="http://schemas.microsoft.com/office/drawing/2014/main" id="{564191D6-04A1-4D61-BFA3-59E2CD552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1103"/>
              <a:ext cx="154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4" name="Rectangle 325">
              <a:extLst>
                <a:ext uri="{FF2B5EF4-FFF2-40B4-BE49-F238E27FC236}">
                  <a16:creationId xmlns:a16="http://schemas.microsoft.com/office/drawing/2014/main" id="{BC960634-9B39-49E0-AC2F-8BEBBFD0F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103"/>
              <a:ext cx="78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5" name="Rectangle 326" descr="ざらざら">
              <a:extLst>
                <a:ext uri="{FF2B5EF4-FFF2-40B4-BE49-F238E27FC236}">
                  <a16:creationId xmlns:a16="http://schemas.microsoft.com/office/drawing/2014/main" id="{EE827B74-163A-4106-8A63-9BD91ED10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103"/>
              <a:ext cx="78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6" name="Rectangle 327">
              <a:extLst>
                <a:ext uri="{FF2B5EF4-FFF2-40B4-BE49-F238E27FC236}">
                  <a16:creationId xmlns:a16="http://schemas.microsoft.com/office/drawing/2014/main" id="{3354D4EB-CF80-4911-936D-1E40D26E7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" y="1103"/>
              <a:ext cx="287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7" name="Rectangle 328" descr="ざらざら">
              <a:extLst>
                <a:ext uri="{FF2B5EF4-FFF2-40B4-BE49-F238E27FC236}">
                  <a16:creationId xmlns:a16="http://schemas.microsoft.com/office/drawing/2014/main" id="{EF7595FA-0414-4617-8F29-0488A5239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" y="1103"/>
              <a:ext cx="287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8" name="Rectangle 329">
              <a:extLst>
                <a:ext uri="{FF2B5EF4-FFF2-40B4-BE49-F238E27FC236}">
                  <a16:creationId xmlns:a16="http://schemas.microsoft.com/office/drawing/2014/main" id="{80E333F2-DB96-4B97-8B38-89E97AE6F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1103"/>
              <a:ext cx="100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79" name="Rectangle 330" descr="ざらざら">
              <a:extLst>
                <a:ext uri="{FF2B5EF4-FFF2-40B4-BE49-F238E27FC236}">
                  <a16:creationId xmlns:a16="http://schemas.microsoft.com/office/drawing/2014/main" id="{E7B18923-7500-44F0-AC2E-DE837DA28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1103"/>
              <a:ext cx="100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0" name="Rectangle 331">
              <a:extLst>
                <a:ext uri="{FF2B5EF4-FFF2-40B4-BE49-F238E27FC236}">
                  <a16:creationId xmlns:a16="http://schemas.microsoft.com/office/drawing/2014/main" id="{C5898C15-AE20-4DCA-9E1F-8AA302D4B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1103"/>
              <a:ext cx="88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1" name="Rectangle 332" descr="ざらざら">
              <a:extLst>
                <a:ext uri="{FF2B5EF4-FFF2-40B4-BE49-F238E27FC236}">
                  <a16:creationId xmlns:a16="http://schemas.microsoft.com/office/drawing/2014/main" id="{8F243AA4-5D99-4919-AC5F-2BF7969E6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1103"/>
              <a:ext cx="88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2" name="Rectangle 333">
              <a:extLst>
                <a:ext uri="{FF2B5EF4-FFF2-40B4-BE49-F238E27FC236}">
                  <a16:creationId xmlns:a16="http://schemas.microsoft.com/office/drawing/2014/main" id="{AB417DCC-9FFE-4ACB-B381-94544AD92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1103"/>
              <a:ext cx="44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3" name="Rectangle 334" descr="ざらざら">
              <a:extLst>
                <a:ext uri="{FF2B5EF4-FFF2-40B4-BE49-F238E27FC236}">
                  <a16:creationId xmlns:a16="http://schemas.microsoft.com/office/drawing/2014/main" id="{32371416-A4BD-4E59-8069-6727008C7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1103"/>
              <a:ext cx="44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4" name="Rectangle 335">
              <a:extLst>
                <a:ext uri="{FF2B5EF4-FFF2-40B4-BE49-F238E27FC236}">
                  <a16:creationId xmlns:a16="http://schemas.microsoft.com/office/drawing/2014/main" id="{F95C2A23-D37D-4BBC-9672-94834E4DB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1103"/>
              <a:ext cx="353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5" name="Rectangle 336" descr="ざらざら">
              <a:extLst>
                <a:ext uri="{FF2B5EF4-FFF2-40B4-BE49-F238E27FC236}">
                  <a16:creationId xmlns:a16="http://schemas.microsoft.com/office/drawing/2014/main" id="{07295667-D74E-48B2-BC7C-8C7CDA28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1103"/>
              <a:ext cx="353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6" name="Rectangle 337">
              <a:extLst>
                <a:ext uri="{FF2B5EF4-FFF2-40B4-BE49-F238E27FC236}">
                  <a16:creationId xmlns:a16="http://schemas.microsoft.com/office/drawing/2014/main" id="{F7BA68A5-7259-47AA-9B34-C0F5140EF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1104"/>
              <a:ext cx="354" cy="58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7" name="Rectangle 338" descr="ざらざら">
              <a:extLst>
                <a:ext uri="{FF2B5EF4-FFF2-40B4-BE49-F238E27FC236}">
                  <a16:creationId xmlns:a16="http://schemas.microsoft.com/office/drawing/2014/main" id="{BC431BEF-5A92-493E-895C-A2615D23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1104"/>
              <a:ext cx="354" cy="58"/>
            </a:xfrm>
            <a:prstGeom prst="rect">
              <a:avLst/>
            </a:prstGeom>
            <a:pattFill prst="trellis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8" name="Line 339">
              <a:extLst>
                <a:ext uri="{FF2B5EF4-FFF2-40B4-BE49-F238E27FC236}">
                  <a16:creationId xmlns:a16="http://schemas.microsoft.com/office/drawing/2014/main" id="{88FC1B06-4D1B-46BE-B912-A8A12E817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" y="1035"/>
              <a:ext cx="89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89" name="Line 340">
              <a:extLst>
                <a:ext uri="{FF2B5EF4-FFF2-40B4-BE49-F238E27FC236}">
                  <a16:creationId xmlns:a16="http://schemas.microsoft.com/office/drawing/2014/main" id="{9A40469A-FBA9-44BD-A2B0-F3AF576FC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064"/>
              <a:ext cx="66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0" name="Line 341">
              <a:extLst>
                <a:ext uri="{FF2B5EF4-FFF2-40B4-BE49-F238E27FC236}">
                  <a16:creationId xmlns:a16="http://schemas.microsoft.com/office/drawing/2014/main" id="{EF96C887-970A-4305-8C03-3B11FEF50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" y="1064"/>
              <a:ext cx="89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1" name="Line 342">
              <a:extLst>
                <a:ext uri="{FF2B5EF4-FFF2-40B4-BE49-F238E27FC236}">
                  <a16:creationId xmlns:a16="http://schemas.microsoft.com/office/drawing/2014/main" id="{BFD1A60F-5E82-4F87-A9B5-22AF8105F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" y="1093"/>
              <a:ext cx="89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2" name="Line 343">
              <a:extLst>
                <a:ext uri="{FF2B5EF4-FFF2-40B4-BE49-F238E27FC236}">
                  <a16:creationId xmlns:a16="http://schemas.microsoft.com/office/drawing/2014/main" id="{A98CE84B-8094-4BDE-99F9-546B0976B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" y="1122"/>
              <a:ext cx="8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3" name="Line 344">
              <a:extLst>
                <a:ext uri="{FF2B5EF4-FFF2-40B4-BE49-F238E27FC236}">
                  <a16:creationId xmlns:a16="http://schemas.microsoft.com/office/drawing/2014/main" id="{621B5245-E53C-4863-9D82-FD74E33E0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" y="1151"/>
              <a:ext cx="8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4" name="Line 345">
              <a:extLst>
                <a:ext uri="{FF2B5EF4-FFF2-40B4-BE49-F238E27FC236}">
                  <a16:creationId xmlns:a16="http://schemas.microsoft.com/office/drawing/2014/main" id="{1F8F377C-296B-49B3-9AE5-474E1C332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151"/>
              <a:ext cx="6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5" name="Line 346">
              <a:extLst>
                <a:ext uri="{FF2B5EF4-FFF2-40B4-BE49-F238E27FC236}">
                  <a16:creationId xmlns:a16="http://schemas.microsoft.com/office/drawing/2014/main" id="{D6469FC2-2BFD-488E-A63D-701812E62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" y="1151"/>
              <a:ext cx="240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6" name="Line 347">
              <a:extLst>
                <a:ext uri="{FF2B5EF4-FFF2-40B4-BE49-F238E27FC236}">
                  <a16:creationId xmlns:a16="http://schemas.microsoft.com/office/drawing/2014/main" id="{A1AAEF3B-2E0B-46AF-87EE-B48B242C7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122"/>
              <a:ext cx="66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7" name="Line 348">
              <a:extLst>
                <a:ext uri="{FF2B5EF4-FFF2-40B4-BE49-F238E27FC236}">
                  <a16:creationId xmlns:a16="http://schemas.microsoft.com/office/drawing/2014/main" id="{810517D0-0D62-4158-B317-708392071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" y="1132"/>
              <a:ext cx="238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8" name="Line 349">
              <a:extLst>
                <a:ext uri="{FF2B5EF4-FFF2-40B4-BE49-F238E27FC236}">
                  <a16:creationId xmlns:a16="http://schemas.microsoft.com/office/drawing/2014/main" id="{5366F51B-C987-4BAE-8FBA-B035744FF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103"/>
              <a:ext cx="66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99" name="Line 350">
              <a:extLst>
                <a:ext uri="{FF2B5EF4-FFF2-40B4-BE49-F238E27FC236}">
                  <a16:creationId xmlns:a16="http://schemas.microsoft.com/office/drawing/2014/main" id="{1D0135FB-E90F-44E8-B5A3-1A48A00FE1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" y="1112"/>
              <a:ext cx="238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0" name="Line 351">
              <a:extLst>
                <a:ext uri="{FF2B5EF4-FFF2-40B4-BE49-F238E27FC236}">
                  <a16:creationId xmlns:a16="http://schemas.microsoft.com/office/drawing/2014/main" id="{3F2B8A58-0608-4B31-B868-357887831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083"/>
              <a:ext cx="65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1" name="Line 352">
              <a:extLst>
                <a:ext uri="{FF2B5EF4-FFF2-40B4-BE49-F238E27FC236}">
                  <a16:creationId xmlns:a16="http://schemas.microsoft.com/office/drawing/2014/main" id="{A8C9806B-D156-4056-828E-1536A0E70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1096"/>
              <a:ext cx="239" cy="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2" name="Line 353">
              <a:extLst>
                <a:ext uri="{FF2B5EF4-FFF2-40B4-BE49-F238E27FC236}">
                  <a16:creationId xmlns:a16="http://schemas.microsoft.com/office/drawing/2014/main" id="{B675797E-EC78-468A-9FEC-5D7E470CA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1082"/>
              <a:ext cx="239" cy="5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3" name="Rectangle 354">
              <a:extLst>
                <a:ext uri="{FF2B5EF4-FFF2-40B4-BE49-F238E27FC236}">
                  <a16:creationId xmlns:a16="http://schemas.microsoft.com/office/drawing/2014/main" id="{E08E38C2-21E6-4CFB-A744-BAC4B713B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357"/>
              <a:ext cx="5001" cy="59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4" name="Rectangle 355">
              <a:extLst>
                <a:ext uri="{FF2B5EF4-FFF2-40B4-BE49-F238E27FC236}">
                  <a16:creationId xmlns:a16="http://schemas.microsoft.com/office/drawing/2014/main" id="{04176F76-1E6C-494A-BAC0-FCE938BD0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357"/>
              <a:ext cx="5001" cy="59"/>
            </a:xfrm>
            <a:prstGeom prst="rect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305" name="Line 356">
              <a:extLst>
                <a:ext uri="{FF2B5EF4-FFF2-40B4-BE49-F238E27FC236}">
                  <a16:creationId xmlns:a16="http://schemas.microsoft.com/office/drawing/2014/main" id="{003C15BC-D2DF-4A72-95B9-CA91E0C39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" y="1357"/>
              <a:ext cx="501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</p:grpSp>
      <p:sp>
        <p:nvSpPr>
          <p:cNvPr id="3" name="Obdélník 2">
            <a:extLst>
              <a:ext uri="{FF2B5EF4-FFF2-40B4-BE49-F238E27FC236}">
                <a16:creationId xmlns:a16="http://schemas.microsoft.com/office/drawing/2014/main" id="{921D0572-13E5-4C97-A724-C681D06196E5}"/>
              </a:ext>
            </a:extLst>
          </p:cNvPr>
          <p:cNvSpPr/>
          <p:nvPr/>
        </p:nvSpPr>
        <p:spPr>
          <a:xfrm>
            <a:off x="16766" y="3061659"/>
            <a:ext cx="12175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43434"/>
                </a:solidFill>
                <a:latin typeface="Open Sans"/>
              </a:rPr>
              <a:t>Výroba: </a:t>
            </a:r>
          </a:p>
          <a:p>
            <a:r>
              <a:rPr lang="cs-CZ" sz="2400" b="1" spc="5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Pultruzní</a:t>
            </a:r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14944C6-D9B8-4C47-A264-B817ABDF4833}"/>
              </a:ext>
            </a:extLst>
          </p:cNvPr>
          <p:cNvSpPr/>
          <p:nvPr/>
        </p:nvSpPr>
        <p:spPr>
          <a:xfrm>
            <a:off x="16766" y="3842799"/>
            <a:ext cx="3236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43434"/>
                </a:solidFill>
                <a:latin typeface="Open Sans"/>
              </a:rPr>
              <a:t>Prameny skelných vláken jsou impregnovány polyuretanem. Ve formě požadovaného tvaru je materiál vytvrzen, následně při kontinuálním tahu schlazen a nařezán. 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5C3D5C5F-EB1A-41EE-AF4B-96BBBFCAD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r="10603"/>
          <a:stretch/>
        </p:blipFill>
        <p:spPr bwMode="auto">
          <a:xfrm>
            <a:off x="3226216" y="2805599"/>
            <a:ext cx="8944527" cy="330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2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9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/>
              <a:t>thyssenkrupp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872F608-BCD4-460C-8CC4-3C8170CFE35D}"/>
              </a:ext>
            </a:extLst>
          </p:cNvPr>
          <p:cNvSpPr/>
          <p:nvPr/>
        </p:nvSpPr>
        <p:spPr>
          <a:xfrm>
            <a:off x="77670" y="293819"/>
            <a:ext cx="12036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Železniční mosty</a:t>
            </a:r>
          </a:p>
          <a:p>
            <a:pPr fontAlgn="t"/>
            <a:r>
              <a:rPr lang="cs-CZ" dirty="0">
                <a:solidFill>
                  <a:srgbClr val="343434"/>
                </a:solidFill>
                <a:latin typeface="Open Sans"/>
              </a:rPr>
              <a:t>Syntetické dřevo FFU lze na železničních mostech technicky použít stejně jako běžné přírodní dřevo. </a:t>
            </a:r>
          </a:p>
          <a:p>
            <a:pPr fontAlgn="t"/>
            <a:r>
              <a:rPr lang="cs-CZ" dirty="0">
                <a:solidFill>
                  <a:srgbClr val="343434"/>
                </a:solidFill>
                <a:latin typeface="Open Sans"/>
              </a:rPr>
              <a:t>Objemová hmotnost syntetického dřeva FFU je přibližně 740 kg/m3 – srovnatelné s dřevěnými mostnicemi.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73A22DB1-D723-4E27-B405-7F83555A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445"/>
            <a:ext cx="12192000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7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6149960-BAEA-2197-6751-E8C5C27B921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6149960-BAEA-2197-6751-E8C5C27B92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9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7973" y="276590"/>
            <a:ext cx="2474451" cy="1864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Rechteck 24"/>
          <p:cNvSpPr/>
          <p:nvPr/>
        </p:nvSpPr>
        <p:spPr>
          <a:xfrm>
            <a:off x="6518430" y="3787813"/>
            <a:ext cx="42482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Možné rozměry</a:t>
            </a:r>
            <a:r>
              <a:rPr lang="en-US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Do délky 11,5 m</a:t>
            </a:r>
            <a:r>
              <a:rPr lang="en-US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,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Do šířky </a:t>
            </a:r>
            <a:r>
              <a:rPr lang="en-US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600 mm,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Výška podle požadavku</a:t>
            </a:r>
            <a:r>
              <a:rPr lang="en-US" sz="20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. </a:t>
            </a:r>
            <a:endParaRPr lang="en-GB" sz="20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5" b="4187"/>
          <a:stretch/>
        </p:blipFill>
        <p:spPr bwMode="auto">
          <a:xfrm>
            <a:off x="0" y="3405"/>
            <a:ext cx="2927648" cy="22070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F66649B-D210-4A4A-8586-4941A99C3AD6}"/>
              </a:ext>
            </a:extLst>
          </p:cNvPr>
          <p:cNvSpPr/>
          <p:nvPr/>
        </p:nvSpPr>
        <p:spPr>
          <a:xfrm>
            <a:off x="6508830" y="3275111"/>
            <a:ext cx="422459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Výroba základního pražce</a:t>
            </a:r>
            <a:endParaRPr lang="en-US" sz="2000" spc="50" dirty="0">
              <a:solidFill>
                <a:schemeClr val="accent5"/>
              </a:solidFill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3" name="Picture 306"/>
          <p:cNvPicPr preferRelativeResize="0"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/>
          <a:stretch/>
        </p:blipFill>
        <p:spPr bwMode="auto">
          <a:xfrm>
            <a:off x="0" y="2242655"/>
            <a:ext cx="5807968" cy="38549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Rectangle 316">
            <a:extLst>
              <a:ext uri="{FF2B5EF4-FFF2-40B4-BE49-F238E27FC236}">
                <a16:creationId xmlns:a16="http://schemas.microsoft.com/office/drawing/2014/main" id="{D687CBC1-5D88-426A-B22A-2B0D9C1E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90" y="5904565"/>
            <a:ext cx="1887398" cy="162964"/>
          </a:xfrm>
          <a:prstGeom prst="rect">
            <a:avLst/>
          </a:prstGeom>
          <a:solidFill>
            <a:srgbClr val="715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ja-JP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Základní pražce po </a:t>
            </a:r>
            <a:r>
              <a:rPr lang="cs-CZ" altLang="ja-JP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pultruzi</a:t>
            </a:r>
            <a:endParaRPr lang="en-US" altLang="ja-JP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9303220-C8B0-9B5C-E915-1B080666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52" y="336558"/>
            <a:ext cx="6364307" cy="369332"/>
          </a:xfrm>
        </p:spPr>
        <p:txBody>
          <a:bodyPr vert="horz"/>
          <a:lstStyle/>
          <a:p>
            <a:r>
              <a:rPr lang="cs-CZ" sz="2400" b="1" spc="50" dirty="0">
                <a:ea typeface="+mn-ea"/>
              </a:rPr>
              <a:t>Výroba železničních pražců / mostnic FFU</a:t>
            </a:r>
            <a:endParaRPr lang="en-US" sz="2400" b="1" spc="50" dirty="0">
              <a:ea typeface="+mn-ea"/>
            </a:endParaRPr>
          </a:p>
        </p:txBody>
      </p:sp>
      <p:pic>
        <p:nvPicPr>
          <p:cNvPr id="15" name="Bild 3">
            <a:extLst>
              <a:ext uri="{FF2B5EF4-FFF2-40B4-BE49-F238E27FC236}">
                <a16:creationId xmlns:a16="http://schemas.microsoft.com/office/drawing/2014/main" id="{2FC9D061-7D70-4982-A2AE-140EB8790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D3AE312-ABA1-499C-9DAC-D6CEDE3BF8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19DFB5D8-291D-4A02-9DA8-8EDE2742C2EA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19" name="Rechteck 29">
            <a:extLst>
              <a:ext uri="{FF2B5EF4-FFF2-40B4-BE49-F238E27FC236}">
                <a16:creationId xmlns:a16="http://schemas.microsoft.com/office/drawing/2014/main" id="{E1004A54-E02E-49B9-9651-12559EA2ADC5}"/>
              </a:ext>
            </a:extLst>
          </p:cNvPr>
          <p:cNvSpPr/>
          <p:nvPr/>
        </p:nvSpPr>
        <p:spPr>
          <a:xfrm>
            <a:off x="6430470" y="1123908"/>
            <a:ext cx="560886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Zakázková výroba v továrně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- frézování a vrtání dle kladečského plánu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2000" spc="50" dirty="0">
              <a:solidFill>
                <a:schemeClr val="accent5"/>
              </a:solidFill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Opracování na místě stavby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cs-CZ" sz="20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- stejně jako u přírodního dřeva</a:t>
            </a:r>
            <a:endParaRPr lang="en-US" sz="20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7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5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/>
              <a:t>thyssenkrupp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1C3F3FA-5BDC-46DB-B72A-EDED5C7627F9}"/>
              </a:ext>
            </a:extLst>
          </p:cNvPr>
          <p:cNvSpPr/>
          <p:nvPr/>
        </p:nvSpPr>
        <p:spPr>
          <a:xfrm>
            <a:off x="281354" y="381571"/>
            <a:ext cx="11629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Opracování</a:t>
            </a:r>
            <a:r>
              <a:rPr lang="cs-CZ" dirty="0">
                <a:solidFill>
                  <a:srgbClr val="343434"/>
                </a:solidFill>
                <a:latin typeface="Open Sans"/>
              </a:rPr>
              <a:t> </a:t>
            </a:r>
          </a:p>
          <a:p>
            <a:r>
              <a:rPr lang="cs-CZ" dirty="0">
                <a:solidFill>
                  <a:srgbClr val="343434"/>
                </a:solidFill>
                <a:latin typeface="Open Sans"/>
              </a:rPr>
              <a:t>stejným způsobem jako pražce z přírodního dřeva. Vyvrtávání otvorů, řezání, frézování a sekání syntetického dřeva FFU je možné s použitím standardních nástrojů.</a:t>
            </a:r>
            <a:endParaRPr lang="cs-CZ" b="0" i="0" dirty="0">
              <a:solidFill>
                <a:srgbClr val="343434"/>
              </a:solidFill>
              <a:effectLst/>
              <a:latin typeface="Open Sans"/>
            </a:endParaRP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C7475238-C27A-4C01-987E-D49DD967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513"/>
            <a:ext cx="12192000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2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F5F1E45-8E7D-C28C-3C78-C455C40810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9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F5F1E45-8E7D-C28C-3C78-C455C4081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3">
            <a:extLst>
              <a:ext uri="{FF2B5EF4-FFF2-40B4-BE49-F238E27FC236}">
                <a16:creationId xmlns:a16="http://schemas.microsoft.com/office/drawing/2014/main" id="{00427252-2BF8-4E51-A312-DD04D94F2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B7BFE7-4C2C-4099-8419-1BE165CD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EC71E001-A450-48B8-A83F-00D130EAB21C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/>
              <a:t>thyssenkrupp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E6DCA2E-7774-44E7-9B42-0C74024AD3B2}"/>
              </a:ext>
            </a:extLst>
          </p:cNvPr>
          <p:cNvSpPr/>
          <p:nvPr/>
        </p:nvSpPr>
        <p:spPr>
          <a:xfrm>
            <a:off x="119336" y="282980"/>
            <a:ext cx="120726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400" b="1" spc="5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Opracování </a:t>
            </a:r>
          </a:p>
          <a:p>
            <a:pPr fontAlgn="t"/>
            <a:r>
              <a:rPr lang="cs-CZ" dirty="0">
                <a:solidFill>
                  <a:srgbClr val="343434"/>
                </a:solidFill>
                <a:latin typeface="Open Sans"/>
              </a:rPr>
              <a:t>Neporézní materiál, rozměrově stálý - zajišťuje dlouhodobou funkčnost včetně šroubových spojů.</a:t>
            </a:r>
            <a:br>
              <a:rPr lang="cs-CZ" dirty="0">
                <a:solidFill>
                  <a:srgbClr val="343434"/>
                </a:solidFill>
                <a:latin typeface="Open Sans"/>
              </a:rPr>
            </a:br>
            <a:r>
              <a:rPr lang="cs-CZ" dirty="0">
                <a:solidFill>
                  <a:srgbClr val="343434"/>
                </a:solidFill>
                <a:latin typeface="Open Sans"/>
              </a:rPr>
              <a:t>Životnost použitých nástrojů lze snadno optimalizovat použitím nástrojů WIDIA nebo vrtacích nástrojů pro ocelové materiály.</a:t>
            </a:r>
            <a:endParaRPr lang="cs-CZ" b="0" i="0" dirty="0">
              <a:solidFill>
                <a:srgbClr val="343434"/>
              </a:solidFill>
              <a:effectLst/>
              <a:latin typeface="Open Sans"/>
            </a:endParaRP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5D3348CF-B1DC-43E4-839C-6DD3CD92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276"/>
            <a:ext cx="12192000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8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3828260-62E5-5E38-B077-C760F372A4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8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3828260-62E5-5E38-B077-C760F372A4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hteck 31"/>
          <p:cNvSpPr/>
          <p:nvPr/>
        </p:nvSpPr>
        <p:spPr>
          <a:xfrm>
            <a:off x="4628072" y="918344"/>
            <a:ext cx="7336580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1980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První zkušební úsek: vysokorychlostní železnice </a:t>
            </a:r>
            <a:r>
              <a:rPr lang="cs-CZ" sz="1100" spc="50" dirty="0" err="1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Shinkanzen</a:t>
            </a:r>
            <a:endParaRPr lang="en-US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en-US" sz="1100" spc="50" dirty="0" err="1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Miomotegawa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en-US" sz="1100" i="1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Bridge</a:t>
            </a:r>
            <a:r>
              <a:rPr lang="en-US" sz="1100" i="1" spc="50" dirty="0">
                <a:solidFill>
                  <a:srgbClr val="00B050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of </a:t>
            </a:r>
            <a:r>
              <a:rPr lang="en-US" sz="1100" spc="50" dirty="0" err="1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Uetsu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Line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en-US" sz="1100" spc="50" dirty="0" err="1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Kanmon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en-US" sz="1100" i="1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Tunnel</a:t>
            </a:r>
            <a:r>
              <a:rPr lang="en-US" sz="1100" i="1" spc="50" dirty="0">
                <a:solidFill>
                  <a:srgbClr val="00B050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of Sanyo Line</a:t>
            </a:r>
            <a:endParaRPr lang="cs-CZ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          - provozní ověřování Výzkumným ústavem železničním. </a:t>
            </a:r>
            <a:endParaRPr lang="en-US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1985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Provozním ověřováním a zkouškami byla zjištěna min. očekávaná životnost 50 let</a:t>
            </a:r>
            <a:endParaRPr lang="en-US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FFU </a:t>
            </a: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pražce se staly standardem pražcem u Japonské národní železnice</a:t>
            </a:r>
          </a:p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endParaRPr lang="cs-CZ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444500" indent="-4445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2004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První projekt v Evropě – Rakousko: mostní projekt, metro – Vídeň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2008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Technická univerzita v Mnichově provedla materiálně technický průzkum dle platné evropské normy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2011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První provozní ověřování v Německu mostní projekt ve </a:t>
            </a:r>
            <a:r>
              <a:rPr lang="cs-CZ" sz="1100" spc="50" dirty="0" err="1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Vilsbiburg</a:t>
            </a: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2014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Vydána mezinárodní norma ISO12856-1 pro kompozitní pražce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4098" name="Picture 2" descr="E:\FFU\Praesentation-FFU\8-01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4434220" cy="547737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3544CFF-A895-4E9D-41F1-FBF5B5646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2608" y="196809"/>
            <a:ext cx="2103564" cy="210356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840E6A1-9811-721E-8CFA-BB380B76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072" y="259200"/>
            <a:ext cx="7227928" cy="338554"/>
          </a:xfrm>
        </p:spPr>
        <p:txBody>
          <a:bodyPr vert="horz"/>
          <a:lstStyle/>
          <a:p>
            <a:r>
              <a:rPr lang="cs-CZ" dirty="0"/>
              <a:t>V</a:t>
            </a:r>
            <a:r>
              <a:rPr lang="cs-CZ" dirty="0">
                <a:cs typeface="Segoe UI" panose="020B0502040204020203" pitchFamily="34" charset="0"/>
                <a:sym typeface="Segoe UI" panose="020B0502040204020203" pitchFamily="34" charset="0"/>
              </a:rPr>
              <a:t>ývoj </a:t>
            </a:r>
            <a:r>
              <a:rPr lang="en-US" dirty="0">
                <a:cs typeface="Segoe UI" panose="020B0502040204020203" pitchFamily="34" charset="0"/>
                <a:sym typeface="Segoe UI" panose="020B0502040204020203" pitchFamily="34" charset="0"/>
              </a:rPr>
              <a:t>FFU</a:t>
            </a:r>
            <a:r>
              <a:rPr lang="cs-CZ" dirty="0">
                <a:cs typeface="Segoe UI" panose="020B0502040204020203" pitchFamily="34" charset="0"/>
                <a:sym typeface="Segoe UI" panose="020B0502040204020203" pitchFamily="34" charset="0"/>
              </a:rPr>
              <a:t> pražců</a:t>
            </a:r>
            <a:r>
              <a:rPr lang="en-US" dirty="0"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  <a:r>
              <a:rPr lang="cs-CZ" dirty="0">
                <a:cs typeface="Segoe UI" panose="020B0502040204020203" pitchFamily="34" charset="0"/>
                <a:sym typeface="Segoe UI" panose="020B0502040204020203" pitchFamily="34" charset="0"/>
              </a:rPr>
              <a:t>od r.</a:t>
            </a:r>
            <a:r>
              <a:rPr lang="en-US" dirty="0">
                <a:cs typeface="Segoe UI" panose="020B0502040204020203" pitchFamily="34" charset="0"/>
                <a:sym typeface="Segoe UI" panose="020B0502040204020203" pitchFamily="34" charset="0"/>
              </a:rPr>
              <a:t> 1980	</a:t>
            </a:r>
          </a:p>
        </p:txBody>
      </p:sp>
      <p:pic>
        <p:nvPicPr>
          <p:cNvPr id="11" name="Bild 3">
            <a:extLst>
              <a:ext uri="{FF2B5EF4-FFF2-40B4-BE49-F238E27FC236}">
                <a16:creationId xmlns:a16="http://schemas.microsoft.com/office/drawing/2014/main" id="{5C830390-C937-4C56-962A-D432779CDB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370" y="6325665"/>
            <a:ext cx="540060" cy="1111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3E5D42-7B2B-4C9C-B14F-AF4B13C5DA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0661" y="6165929"/>
            <a:ext cx="1283475" cy="541742"/>
          </a:xfrm>
          <a:prstGeom prst="rect">
            <a:avLst/>
          </a:prstGeom>
        </p:spPr>
      </p:pic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C1DE72C-40E9-4EB9-AE83-90CD78321696}"/>
              </a:ext>
            </a:extLst>
          </p:cNvPr>
          <p:cNvSpPr txBox="1">
            <a:spLocks/>
          </p:cNvSpPr>
          <p:nvPr/>
        </p:nvSpPr>
        <p:spPr>
          <a:xfrm>
            <a:off x="488399" y="6315600"/>
            <a:ext cx="10704000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7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90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5pPr>
            <a:lvl6pPr marL="108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TKTypeMedium" panose="020B06060405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 err="1"/>
              <a:t>thyssenkrupp</a:t>
            </a:r>
            <a:r>
              <a:rPr lang="cs-CZ" sz="1000" dirty="0"/>
              <a:t> Schulte – Systémový dodavatel pro INPROVIA                                                              </a:t>
            </a:r>
            <a:endParaRPr lang="en-US" sz="1000" dirty="0"/>
          </a:p>
        </p:txBody>
      </p:sp>
      <p:sp>
        <p:nvSpPr>
          <p:cNvPr id="15" name="Rechteck 31">
            <a:extLst>
              <a:ext uri="{FF2B5EF4-FFF2-40B4-BE49-F238E27FC236}">
                <a16:creationId xmlns:a16="http://schemas.microsoft.com/office/drawing/2014/main" id="{D75DFEE5-B3D4-4F72-8C08-AA3733F176B2}"/>
              </a:ext>
            </a:extLst>
          </p:cNvPr>
          <p:cNvSpPr/>
          <p:nvPr/>
        </p:nvSpPr>
        <p:spPr>
          <a:xfrm>
            <a:off x="4628072" y="4134606"/>
            <a:ext cx="733658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2015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Nizozemsko – certifikace pro železniční provoz</a:t>
            </a:r>
            <a:endParaRPr lang="en-US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</a:p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2017</a:t>
            </a:r>
            <a:r>
              <a:rPr lang="en-US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	</a:t>
            </a:r>
            <a:r>
              <a:rPr lang="cs-CZ" sz="1100" spc="5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Evropa – CE Certifikát</a:t>
            </a:r>
          </a:p>
          <a:p>
            <a:pPr marL="444500" indent="-444500" defTabSz="9144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endParaRPr lang="cs-CZ" sz="1100" spc="50" dirty="0"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444500" indent="-4445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2017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Německo – konečné schválení pro FFU</a:t>
            </a:r>
          </a:p>
          <a:p>
            <a:pPr marL="444500" indent="-4445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          Spojené Království – certifikace pro všechny mostní aplikace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cs-CZ" sz="1100" spc="50" dirty="0">
                <a:solidFill>
                  <a:schemeClr val="accent5"/>
                </a:solidFill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  <a:sym typeface="Segoe UI" panose="020B0502040204020203" pitchFamily="34" charset="0"/>
              </a:rPr>
              <a:t>2018   </a:t>
            </a:r>
            <a:r>
              <a:rPr lang="cs-CZ" sz="1100" spc="5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Švýcarsko – konečné schválení pro pražce FFU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1100" spc="5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22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4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,&lt;/m_chGroupingSymbol17909&gt;&lt;m_strSuffix17909&gt;%&lt;/m_strSuffix17909&gt;&lt;/m_precDefaultPercent&gt;&lt;m_precDefaultDate/&gt;&lt;m_precDefaultYear/&gt;&lt;m_precDefaultQuarter/&gt;&lt;m_precDefaultMonth/&gt;&lt;m_precDefaultWeek/&gt;&lt;m_precDefaultDay/&gt;&lt;m_mruColor&gt;&lt;m_vecMRU length=&quot;2&quot;&gt;&lt;elem m_fUsage=&quot;1.00000000000000000000E+000&quot;&gt;&lt;m_msothmcolidx val=&quot;0&quot;/&gt;&lt;m_rgb r=&quot;0&quot; g=&quot;a0&quot; b=&quot;f5&quot;/&gt;&lt;m_ppcolschidx tagver0=&quot;23004&quot; tagname0=&quot;m_ppcolschidxUNRECOGNIZED&quot; val=&quot;0&quot;/&gt;&lt;m_nBrightness val=&quot;0&quot;/&gt;&lt;/elem&gt;&lt;elem m_fUsage=&quot;9.00000000000000020000E-001&quot;&gt;&lt;m_msothmcolidx val=&quot;0&quot;/&gt;&lt;m_rgb r=&quot;0&quot; g=&quot;78&quot; b=&quot;dc&quot;/&gt;&lt;m_ppcolschidx tagver0=&quot;23004&quot; tagname0=&quot;m_ppcolschidxUNRECOGNIZED&quot; val=&quot;0&quot;/&gt;&lt;m_nBrightness val=&quot;0&quot;/&gt;&lt;/elem&gt;&lt;/m_vecMRU&gt;&lt;/m_mruColor&gt;&lt;/CPresentation&gt;&lt;/root&gt;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IAAAAAAAAAAwAAAAMAAAAA/////wQAAww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QAAAACABAAC4YcMV//56RNjXM3ULrtRQYFAAAAAAADAAAAAAADAAAAAwADAAAAAAADAAAAAwADAAAAAAADAAAAAwADAAAAAAD///////8DAAAAAAD///////8DAAMA////////BAAAAAMAEAAL7VPX8RNhlkyI6RJEJUD3yQUAAAABAAMAAAACAAMAAAABAAMAAAACAP///////wMAAAAC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AgMAAAAAAAAAAAAACAB////////////////AAAA////////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DAP///////wMAAwEDAAAAAwD///////8lAAZMaW5rZWRTaGFwZVByZXNlbnRhdGlvblNldHRpbmdzRGF0YV8wBQAAAAEABAAAAAAABAAAAAIABAAAAAAABAAAAAIA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IYcMV//56RNjXM3ULrtRQYDRGF0YQAbAAAABExpbmtlZFNoYXBlRGF0YQAFAAAAAAACTmFtZQAZAAAATGlua2VkU2hhcGVzRGF0YVByb3BlcnR5ABBWZXJzaW9uAAAAAAAJTGFzdFdyaXRlAACUZlyEAQAAAAEA/////8YAxgAAAAVfaWQAEAAAAATtU9fxE2GWTIjpEkQlQPfJA0RhdGEAUwAAAAhQcmVzZW50YXRpb25TY2FubmVkRm9yTGlua2VkU2hhcGVzAAECTnVtYmVyRm9ybWF0U2VwYXJhdG9yTW9kZQAKAAAAQXV0b21hdGljAAACTmFtZQAkAAAATGlua2VkU2hhcGVQcmVzZW50YXRpb25TZXR0aW5nc0RhdGEAEFZlcnNpb24AAAAAAAlMYXN0V3JpdGUALZRmXIQ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035943373633167"/>
  <p:tag name="EMPOWERCHARTSPROPERTIES_B_LENGTH" val="24576"/>
  <p:tag name="MIO_PRESENTATION_LANGUAGE" val="1033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0229_1150_Master_16 9_ENGL">
  <a:themeElements>
    <a:clrScheme name="thyssenkrupp">
      <a:dk1>
        <a:srgbClr val="4B5564"/>
      </a:dk1>
      <a:lt1>
        <a:srgbClr val="FFFFFF"/>
      </a:lt1>
      <a:dk2>
        <a:srgbClr val="B0BAC4"/>
      </a:dk2>
      <a:lt2>
        <a:srgbClr val="78879B"/>
      </a:lt2>
      <a:accent1>
        <a:srgbClr val="D9DEE8"/>
      </a:accent1>
      <a:accent2>
        <a:srgbClr val="003C7D"/>
      </a:accent2>
      <a:accent3>
        <a:srgbClr val="0078DC"/>
      </a:accent3>
      <a:accent4>
        <a:srgbClr val="74C4EF"/>
      </a:accent4>
      <a:accent5>
        <a:srgbClr val="00A0F5"/>
      </a:accent5>
      <a:accent6>
        <a:srgbClr val="FFB400"/>
      </a:accent6>
      <a:hlink>
        <a:srgbClr val="4B5564"/>
      </a:hlink>
      <a:folHlink>
        <a:srgbClr val="9FAAB8"/>
      </a:folHlink>
    </a:clrScheme>
    <a:fontScheme name="tk">
      <a:majorFont>
        <a:latin typeface="TKTypeBold"/>
        <a:ea typeface=""/>
        <a:cs typeface=""/>
      </a:majorFont>
      <a:minorFont>
        <a:latin typeface="TKType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1600" dirty="0" err="1" smtClean="0">
            <a:ln>
              <a:noFill/>
            </a:ln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160229_1150_Master_16 9_ENGL</Template>
  <TotalTime>1555</TotalTime>
  <Words>817</Words>
  <Application>Microsoft Office PowerPoint</Application>
  <PresentationFormat>Širokoúhlá obrazovka</PresentationFormat>
  <Paragraphs>138</Paragraphs>
  <Slides>15</Slides>
  <Notes>15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Myriad Pro</vt:lpstr>
      <vt:lpstr>Open Sans</vt:lpstr>
      <vt:lpstr>Segoe UI</vt:lpstr>
      <vt:lpstr>Times New Roman</vt:lpstr>
      <vt:lpstr>TKTypeMedium</vt:lpstr>
      <vt:lpstr>160229_1150_Master_16 9_ENGL</vt:lpstr>
      <vt:lpstr>think-cell Folie</vt:lpstr>
      <vt:lpstr>Prezentace aplikace PowerPoint</vt:lpstr>
      <vt:lpstr>thyssenkrupp Schulte  - prodejní partner</vt:lpstr>
      <vt:lpstr>Prezentace aplikace PowerPoint</vt:lpstr>
      <vt:lpstr>Prezentace aplikace PowerPoint</vt:lpstr>
      <vt:lpstr>Prezentace aplikace PowerPoint</vt:lpstr>
      <vt:lpstr>Výroba železničních pražců / mostnic FFU</vt:lpstr>
      <vt:lpstr>Prezentace aplikace PowerPoint</vt:lpstr>
      <vt:lpstr>Prezentace aplikace PowerPoint</vt:lpstr>
      <vt:lpstr>Vývoj FFU pražců od r. 1980 </vt:lpstr>
      <vt:lpstr>Prezentace aplikace PowerPoint</vt:lpstr>
      <vt:lpstr>Projekty v Evropě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thyssenkrupp Schulte, Bereich Infrastruktur Oberbau</dc:title>
  <dc:creator>Sandhya Shah</dc:creator>
  <cp:lastModifiedBy>Radka Sobotková</cp:lastModifiedBy>
  <cp:revision>64</cp:revision>
  <cp:lastPrinted>2023-01-10T09:13:21Z</cp:lastPrinted>
  <dcterms:created xsi:type="dcterms:W3CDTF">2022-11-09T12:38:55Z</dcterms:created>
  <dcterms:modified xsi:type="dcterms:W3CDTF">2023-01-10T17:34:41Z</dcterms:modified>
</cp:coreProperties>
</file>